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7" r:id="rId3"/>
    <p:sldId id="258" r:id="rId4"/>
    <p:sldId id="307" r:id="rId5"/>
    <p:sldId id="259" r:id="rId6"/>
    <p:sldId id="260" r:id="rId7"/>
    <p:sldId id="261" r:id="rId8"/>
    <p:sldId id="262" r:id="rId9"/>
    <p:sldId id="263" r:id="rId10"/>
    <p:sldId id="330" r:id="rId11"/>
    <p:sldId id="332" r:id="rId12"/>
    <p:sldId id="333" r:id="rId13"/>
    <p:sldId id="334" r:id="rId14"/>
    <p:sldId id="336" r:id="rId15"/>
    <p:sldId id="344" r:id="rId16"/>
    <p:sldId id="271" r:id="rId17"/>
    <p:sldId id="327" r:id="rId18"/>
    <p:sldId id="345" r:id="rId19"/>
    <p:sldId id="350" r:id="rId20"/>
    <p:sldId id="351" r:id="rId21"/>
    <p:sldId id="352" r:id="rId22"/>
    <p:sldId id="339" r:id="rId23"/>
    <p:sldId id="347" r:id="rId24"/>
    <p:sldId id="355" r:id="rId25"/>
    <p:sldId id="356" r:id="rId26"/>
    <p:sldId id="342" r:id="rId27"/>
    <p:sldId id="349" r:id="rId28"/>
    <p:sldId id="348" r:id="rId29"/>
    <p:sldId id="353" r:id="rId30"/>
    <p:sldId id="354" r:id="rId31"/>
    <p:sldId id="282" r:id="rId32"/>
    <p:sldId id="343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320" r:id="rId43"/>
    <p:sldId id="293" r:id="rId44"/>
    <p:sldId id="294" r:id="rId45"/>
    <p:sldId id="296" r:id="rId46"/>
    <p:sldId id="297" r:id="rId47"/>
    <p:sldId id="298" r:id="rId48"/>
    <p:sldId id="299" r:id="rId49"/>
    <p:sldId id="300" r:id="rId50"/>
    <p:sldId id="321" r:id="rId51"/>
    <p:sldId id="301" r:id="rId52"/>
    <p:sldId id="337" r:id="rId53"/>
    <p:sldId id="338" r:id="rId54"/>
  </p:sldIdLst>
  <p:sldSz cx="9144000" cy="6858000" type="screen4x3"/>
  <p:notesSz cx="9144000" cy="6858000"/>
  <p:defaultTextStyle>
    <a:defPPr>
      <a:defRPr lang="es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99CC"/>
    <a:srgbClr val="00FFFF"/>
    <a:srgbClr val="006699"/>
    <a:srgbClr val="3366CC"/>
    <a:srgbClr val="3399FF"/>
    <a:srgbClr val="33CCCC"/>
    <a:srgbClr val="66CCFF"/>
    <a:srgbClr val="0099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249" autoAdjust="0"/>
  </p:normalViewPr>
  <p:slideViewPr>
    <p:cSldViewPr>
      <p:cViewPr varScale="1">
        <p:scale>
          <a:sx n="90" d="100"/>
          <a:sy n="90" d="100"/>
        </p:scale>
        <p:origin x="810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786"/>
    </p:cViewPr>
  </p:sorterViewPr>
  <p:notesViewPr>
    <p:cSldViewPr>
      <p:cViewPr varScale="1">
        <p:scale>
          <a:sx n="92" d="100"/>
          <a:sy n="92" d="100"/>
        </p:scale>
        <p:origin x="163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s://gestioncalidadyambiente.ucab.edu.ve/" TargetMode="External"/><Relationship Id="rId2" Type="http://schemas.openxmlformats.org/officeDocument/2006/relationships/hyperlink" Target="https://www.ucab.edu.ve/guayana/" TargetMode="External"/><Relationship Id="rId1" Type="http://schemas.openxmlformats.org/officeDocument/2006/relationships/hyperlink" Target="https://www.ucab.edu.ve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s://gestioncalidadyambiente.ucab.edu.ve/" TargetMode="External"/><Relationship Id="rId2" Type="http://schemas.openxmlformats.org/officeDocument/2006/relationships/hyperlink" Target="https://www.ucab.edu.ve/guayana/" TargetMode="External"/><Relationship Id="rId1" Type="http://schemas.openxmlformats.org/officeDocument/2006/relationships/hyperlink" Target="https://www.ucab.edu.ve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AB04C3-00F8-4256-863B-8E64218C0989}" type="doc">
      <dgm:prSet loTypeId="urn:microsoft.com/office/officeart/2005/8/layout/vList3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7721F4-AB94-46A4-BF50-B3AFDD5F3B0C}">
      <dgm:prSet phldrT="[Text]" custT="1"/>
      <dgm:spPr>
        <a:solidFill>
          <a:srgbClr val="0099CC"/>
        </a:solidFill>
        <a:effectLst>
          <a:outerShdw blurRad="40000" dist="23000" dir="5400000" rotWithShape="0">
            <a:schemeClr val="tx2">
              <a:lumMod val="60000"/>
              <a:lumOff val="40000"/>
              <a:alpha val="35000"/>
            </a:schemeClr>
          </a:outerShdw>
        </a:effectLst>
      </dgm:spPr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kern="1200" dirty="0">
              <a:solidFill>
                <a:schemeClr val="bg1"/>
              </a:solidFill>
              <a:effectLst/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1.- Nueva versión Portal web de Calidad y Ambiente (versión 4)</a:t>
          </a:r>
        </a:p>
        <a:p>
          <a:pPr lvl="0" defTabSz="2311400">
            <a:spcAft>
              <a:spcPct val="35000"/>
            </a:spcAft>
            <a:buNone/>
          </a:pPr>
          <a:endParaRPr lang="en-US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B5D883-F015-4106-B0C9-EF4B46EFDF58}" type="parTrans" cxnId="{C19FE100-B5F5-437A-8545-43915C56BF6E}">
      <dgm:prSet/>
      <dgm:spPr/>
      <dgm:t>
        <a:bodyPr/>
        <a:lstStyle/>
        <a:p>
          <a:endParaRPr lang="en-US" sz="1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2F3B9-11F1-4E22-AC20-052B4CDEFBAC}" type="sibTrans" cxnId="{C19FE100-B5F5-437A-8545-43915C56BF6E}">
      <dgm:prSet/>
      <dgm:spPr/>
      <dgm:t>
        <a:bodyPr/>
        <a:lstStyle/>
        <a:p>
          <a:endParaRPr lang="en-US" sz="1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6CFD9D-200A-4E1F-9578-6A7CCFE4BE8F}">
      <dgm:prSet phldrT="[Text]" custT="1"/>
      <dgm:spPr>
        <a:solidFill>
          <a:srgbClr val="0099CC"/>
        </a:solidFill>
        <a:effectLst>
          <a:outerShdw blurRad="40000" dist="23000" dir="5400000" rotWithShape="0">
            <a:srgbClr val="009999">
              <a:alpha val="35000"/>
            </a:srgbClr>
          </a:outerShdw>
        </a:effectLst>
      </dgm:spPr>
      <dgm:t>
        <a:bodyPr/>
        <a:lstStyle/>
        <a:p>
          <a:pPr marL="12700" lvl="0" algn="just" defTabSz="622300">
            <a:lnSpc>
              <a:spcPct val="100000"/>
            </a:lnSpc>
            <a:spcBef>
              <a:spcPts val="1185"/>
            </a:spcBef>
            <a:spcAft>
              <a:spcPct val="35000"/>
            </a:spcAft>
          </a:pPr>
          <a:endParaRPr lang="es-ES" sz="1400" b="0" kern="1200" spc="-5" dirty="0">
            <a:solidFill>
              <a:schemeClr val="bg1"/>
            </a:solidFill>
            <a:effectLst/>
            <a:latin typeface="Arial"/>
            <a:cs typeface="Arial"/>
          </a:endParaRP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kern="1200" dirty="0">
              <a:solidFill>
                <a:schemeClr val="bg1"/>
              </a:solidFill>
              <a:effectLst/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2.- Estructura documental del Sistema de Gestión de la Calidad, Sistema de Gestión Ambiental, Sistema Gestión de la Calidad Laboratorio.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400" kern="1200" dirty="0">
            <a:solidFill>
              <a:schemeClr val="bg1"/>
            </a:solidFill>
            <a:latin typeface="Berlin Sans FB Demi" panose="020E0802020502020306" pitchFamily="34" charset="0"/>
            <a:ea typeface="+mn-ea"/>
            <a:cs typeface="Arial" panose="020B0604020202020204" pitchFamily="34" charset="0"/>
          </a:endParaRPr>
        </a:p>
      </dgm:t>
    </dgm:pt>
    <dgm:pt modelId="{2C54E69C-8205-4F43-82B2-B83F0B423BDD}" type="parTrans" cxnId="{38E1FA52-E889-4E65-A1D6-5ABB18F31F44}">
      <dgm:prSet/>
      <dgm:spPr/>
      <dgm:t>
        <a:bodyPr/>
        <a:lstStyle/>
        <a:p>
          <a:endParaRPr lang="en-US" sz="1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EA5F34-D6B5-4EB9-BB99-594CEF3EFED2}" type="sibTrans" cxnId="{38E1FA52-E889-4E65-A1D6-5ABB18F31F44}">
      <dgm:prSet/>
      <dgm:spPr/>
      <dgm:t>
        <a:bodyPr/>
        <a:lstStyle/>
        <a:p>
          <a:endParaRPr lang="en-US" sz="1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FEA30-3085-4557-AEFB-929B3C63BAB1}">
      <dgm:prSet phldrT="[Text]" custT="1"/>
      <dgm:spPr>
        <a:solidFill>
          <a:srgbClr val="0099CC"/>
        </a:solidFill>
        <a:effectLst>
          <a:outerShdw blurRad="40000" dist="23000" dir="5400000" rotWithShape="0">
            <a:schemeClr val="accent1">
              <a:alpha val="35000"/>
            </a:schemeClr>
          </a:outerShdw>
        </a:effectLst>
      </dgm:spPr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3.- Ingreso al Portal Web Calidad y Ambiente.</a:t>
          </a:r>
          <a:endParaRPr lang="en-US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 Demi" panose="020E0802020502020306" pitchFamily="34" charset="0"/>
            <a:ea typeface="+mn-ea"/>
            <a:cs typeface="Arial" panose="020B0604020202020204" pitchFamily="34" charset="0"/>
          </a:endParaRPr>
        </a:p>
      </dgm:t>
    </dgm:pt>
    <dgm:pt modelId="{F4FAB596-D4F4-4697-9D96-417B8B03E7EB}" type="parTrans" cxnId="{198BBDBB-D0FE-4A3A-849E-01DB192CA30A}">
      <dgm:prSet/>
      <dgm:spPr/>
      <dgm:t>
        <a:bodyPr/>
        <a:lstStyle/>
        <a:p>
          <a:endParaRPr lang="en-US" sz="1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0D2D72-9942-4F25-B824-3A0F269AABAC}" type="sibTrans" cxnId="{198BBDBB-D0FE-4A3A-849E-01DB192CA30A}">
      <dgm:prSet/>
      <dgm:spPr/>
      <dgm:t>
        <a:bodyPr/>
        <a:lstStyle/>
        <a:p>
          <a:endParaRPr lang="en-US" sz="1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2988F6-7E35-4C6D-AB1B-67DD8074FBDA}">
      <dgm:prSet phldrT="[Text]" custT="1"/>
      <dgm:spPr>
        <a:solidFill>
          <a:srgbClr val="0099CC"/>
        </a:solidFill>
      </dgm:spPr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4.- Navegación y búsqueda de la información en el nuevo Portal Web de Calidad y Ambiente.</a:t>
          </a:r>
          <a:endParaRPr lang="en-US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 Demi" panose="020E0802020502020306" pitchFamily="34" charset="0"/>
            <a:ea typeface="+mn-ea"/>
            <a:cs typeface="Arial" panose="020B0604020202020204" pitchFamily="34" charset="0"/>
          </a:endParaRPr>
        </a:p>
      </dgm:t>
    </dgm:pt>
    <dgm:pt modelId="{4D5464FE-5330-46E6-92F7-47DC2B522186}" type="parTrans" cxnId="{870A5F55-F198-4915-B917-E3B90855C793}">
      <dgm:prSet/>
      <dgm:spPr/>
      <dgm:t>
        <a:bodyPr/>
        <a:lstStyle/>
        <a:p>
          <a:endParaRPr lang="en-US" sz="1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602623-620C-4BA8-BA7F-C168D6F059CD}" type="sibTrans" cxnId="{870A5F55-F198-4915-B917-E3B90855C793}">
      <dgm:prSet/>
      <dgm:spPr/>
      <dgm:t>
        <a:bodyPr/>
        <a:lstStyle/>
        <a:p>
          <a:endParaRPr lang="en-US" sz="1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4D39C7-7CAC-4517-A844-B98BEBBD6626}">
      <dgm:prSet phldrT="[Text]" custT="1"/>
      <dgm:spPr>
        <a:solidFill>
          <a:srgbClr val="0099CC"/>
        </a:solidFill>
      </dgm:spPr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5.- Definiciones Básicas de los Mapas de Procesos, Manual de Gestión de la Calidad y Procedimientos.</a:t>
          </a:r>
          <a:endParaRPr lang="en-US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 Demi" panose="020E0802020502020306" pitchFamily="34" charset="0"/>
            <a:ea typeface="+mn-ea"/>
            <a:cs typeface="Arial" panose="020B0604020202020204" pitchFamily="34" charset="0"/>
          </a:endParaRPr>
        </a:p>
      </dgm:t>
    </dgm:pt>
    <dgm:pt modelId="{BA787217-6E92-4215-B2C8-90B11309D7FE}" type="parTrans" cxnId="{116160F3-3E84-4E75-AF25-0D19F978ACCF}">
      <dgm:prSet/>
      <dgm:spPr/>
      <dgm:t>
        <a:bodyPr/>
        <a:lstStyle/>
        <a:p>
          <a:endParaRPr lang="en-US" sz="1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5183C2-35D4-4ADB-BC37-3CB9647BDCCF}" type="sibTrans" cxnId="{116160F3-3E84-4E75-AF25-0D19F978ACCF}">
      <dgm:prSet/>
      <dgm:spPr/>
      <dgm:t>
        <a:bodyPr/>
        <a:lstStyle/>
        <a:p>
          <a:endParaRPr lang="en-US" sz="1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361A06-DF43-4530-8476-6C075365CC6D}">
      <dgm:prSet phldrT="[Text]" custT="1"/>
      <dgm:spPr>
        <a:solidFill>
          <a:srgbClr val="0099CC"/>
        </a:solidFill>
        <a:effectLst>
          <a:outerShdw blurRad="40000" dist="23000" dir="5400000" rotWithShape="0">
            <a:srgbClr val="006699">
              <a:alpha val="35000"/>
            </a:srgbClr>
          </a:outerShdw>
        </a:effectLst>
      </dgm:spPr>
      <dgm:t>
        <a:bodyPr/>
        <a:lstStyle/>
        <a:p>
          <a:pPr lvl="0" algn="l" defTabSz="577850"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6.- Dudas o Preguntas</a:t>
          </a:r>
          <a:r>
            <a:rPr lang="en-US" sz="1400" kern="1200" dirty="0">
              <a:solidFill>
                <a:schemeClr val="bg1"/>
              </a:solidFill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.</a:t>
          </a:r>
        </a:p>
      </dgm:t>
    </dgm:pt>
    <dgm:pt modelId="{A5C1C25A-442A-4018-958A-C588D060ADD0}" type="parTrans" cxnId="{8A983DED-5818-41CF-89A2-3BFEB5DA3A31}">
      <dgm:prSet/>
      <dgm:spPr/>
      <dgm:t>
        <a:bodyPr/>
        <a:lstStyle/>
        <a:p>
          <a:endParaRPr lang="en-US" sz="1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1C08E6-1981-4E21-9D4F-CE55215DC372}" type="sibTrans" cxnId="{8A983DED-5818-41CF-89A2-3BFEB5DA3A31}">
      <dgm:prSet/>
      <dgm:spPr/>
      <dgm:t>
        <a:bodyPr/>
        <a:lstStyle/>
        <a:p>
          <a:endParaRPr lang="en-US" sz="140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59F2E6-03A8-4D88-91FE-EF070D330B9C}" type="pres">
      <dgm:prSet presAssocID="{B8AB04C3-00F8-4256-863B-8E64218C0989}" presName="linearFlow" presStyleCnt="0">
        <dgm:presLayoutVars>
          <dgm:dir/>
          <dgm:resizeHandles val="exact"/>
        </dgm:presLayoutVars>
      </dgm:prSet>
      <dgm:spPr/>
    </dgm:pt>
    <dgm:pt modelId="{22D88D02-A31C-450D-BBCE-56352F7AB878}" type="pres">
      <dgm:prSet presAssocID="{677721F4-AB94-46A4-BF50-B3AFDD5F3B0C}" presName="composite" presStyleCnt="0"/>
      <dgm:spPr/>
    </dgm:pt>
    <dgm:pt modelId="{BE5597C0-81C6-48AE-B6AB-D630BDB9CFDB}" type="pres">
      <dgm:prSet presAssocID="{677721F4-AB94-46A4-BF50-B3AFDD5F3B0C}" presName="imgShp" presStyleLbl="fgImgPlace1" presStyleIdx="0" presStyleCnt="6" custLinFactNeighborX="-5628" custLinFactNeighborY="728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A3203FC-5EF4-4E09-B1F6-82B60659652A}" type="pres">
      <dgm:prSet presAssocID="{677721F4-AB94-46A4-BF50-B3AFDD5F3B0C}" presName="txShp" presStyleLbl="node1" presStyleIdx="0" presStyleCnt="6" custScaleX="100260" custLinFactNeighborX="6019" custLinFactNeighborY="-280">
        <dgm:presLayoutVars>
          <dgm:bulletEnabled val="1"/>
        </dgm:presLayoutVars>
      </dgm:prSet>
      <dgm:spPr/>
    </dgm:pt>
    <dgm:pt modelId="{AC6410AE-A316-4530-AAAB-7EE462B90CF2}" type="pres">
      <dgm:prSet presAssocID="{6B02F3B9-11F1-4E22-AC20-052B4CDEFBAC}" presName="spacing" presStyleCnt="0"/>
      <dgm:spPr/>
    </dgm:pt>
    <dgm:pt modelId="{E7D3418B-DCCE-4C47-B0F0-AAE2AAB7FD88}" type="pres">
      <dgm:prSet presAssocID="{9D6CFD9D-200A-4E1F-9578-6A7CCFE4BE8F}" presName="composite" presStyleCnt="0"/>
      <dgm:spPr/>
    </dgm:pt>
    <dgm:pt modelId="{1668B261-80DF-4749-A19B-40F549075B48}" type="pres">
      <dgm:prSet presAssocID="{9D6CFD9D-200A-4E1F-9578-6A7CCFE4BE8F}" presName="imgShp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EAD1D31-7038-4EC3-9026-C1BE35ED09DF}" type="pres">
      <dgm:prSet presAssocID="{9D6CFD9D-200A-4E1F-9578-6A7CCFE4BE8F}" presName="txShp" presStyleLbl="node1" presStyleIdx="1" presStyleCnt="6" custScaleX="102838" custScaleY="122074" custLinFactNeighborX="7004" custLinFactNeighborY="2199">
        <dgm:presLayoutVars>
          <dgm:bulletEnabled val="1"/>
        </dgm:presLayoutVars>
      </dgm:prSet>
      <dgm:spPr/>
    </dgm:pt>
    <dgm:pt modelId="{C142B4B1-7911-4B40-81BB-86D3E99CF1B2}" type="pres">
      <dgm:prSet presAssocID="{21EA5F34-D6B5-4EB9-BB99-594CEF3EFED2}" presName="spacing" presStyleCnt="0"/>
      <dgm:spPr/>
    </dgm:pt>
    <dgm:pt modelId="{E140606E-B348-4E57-AE0C-F2116A467240}" type="pres">
      <dgm:prSet presAssocID="{1FEFEA30-3085-4557-AEFB-929B3C63BAB1}" presName="composite" presStyleCnt="0"/>
      <dgm:spPr/>
    </dgm:pt>
    <dgm:pt modelId="{0BD8B59A-698E-4C51-AD15-130E7FE2499B}" type="pres">
      <dgm:prSet presAssocID="{1FEFEA30-3085-4557-AEFB-929B3C63BAB1}" presName="imgShp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80A7768-59A2-4997-BDB9-CC144D4F3FE1}" type="pres">
      <dgm:prSet presAssocID="{1FEFEA30-3085-4557-AEFB-929B3C63BAB1}" presName="txShp" presStyleLbl="node1" presStyleIdx="2" presStyleCnt="6" custScaleX="100695" custLinFactNeighborX="7612" custLinFactNeighborY="45">
        <dgm:presLayoutVars>
          <dgm:bulletEnabled val="1"/>
        </dgm:presLayoutVars>
      </dgm:prSet>
      <dgm:spPr/>
    </dgm:pt>
    <dgm:pt modelId="{899A294D-2A21-4F24-B69E-DF0758A43CD2}" type="pres">
      <dgm:prSet presAssocID="{160D2D72-9942-4F25-B824-3A0F269AABAC}" presName="spacing" presStyleCnt="0"/>
      <dgm:spPr/>
    </dgm:pt>
    <dgm:pt modelId="{CB35D3C4-DE85-4DD5-8561-9659E9ED028D}" type="pres">
      <dgm:prSet presAssocID="{E32988F6-7E35-4C6D-AB1B-67DD8074FBDA}" presName="composite" presStyleCnt="0"/>
      <dgm:spPr/>
    </dgm:pt>
    <dgm:pt modelId="{22D3B5E8-F478-43FC-8208-DF5E92252B72}" type="pres">
      <dgm:prSet presAssocID="{E32988F6-7E35-4C6D-AB1B-67DD8074FBDA}" presName="imgShp" presStyleLbl="fgImgPlace1" presStyleIdx="3" presStyleCnt="6" custScaleX="87867" custScaleY="94647"/>
      <dgm:spPr/>
    </dgm:pt>
    <dgm:pt modelId="{86BA7942-F082-4B92-8FAB-B9BD9A4BC60C}" type="pres">
      <dgm:prSet presAssocID="{E32988F6-7E35-4C6D-AB1B-67DD8074FBDA}" presName="txShp" presStyleLbl="node1" presStyleIdx="3" presStyleCnt="6" custScaleX="100340" custLinFactNeighborX="7295" custLinFactNeighborY="-3926">
        <dgm:presLayoutVars>
          <dgm:bulletEnabled val="1"/>
        </dgm:presLayoutVars>
      </dgm:prSet>
      <dgm:spPr/>
    </dgm:pt>
    <dgm:pt modelId="{EAED616A-602B-4D8E-9D48-0AE9EEA7C435}" type="pres">
      <dgm:prSet presAssocID="{56602623-620C-4BA8-BA7F-C168D6F059CD}" presName="spacing" presStyleCnt="0"/>
      <dgm:spPr/>
    </dgm:pt>
    <dgm:pt modelId="{F7FC60E0-5A29-4CE9-BFED-8353AE2A0388}" type="pres">
      <dgm:prSet presAssocID="{C04D39C7-7CAC-4517-A844-B98BEBBD6626}" presName="composite" presStyleCnt="0"/>
      <dgm:spPr/>
    </dgm:pt>
    <dgm:pt modelId="{AF300646-888B-4980-A5DF-20ADAEB0CD81}" type="pres">
      <dgm:prSet presAssocID="{C04D39C7-7CAC-4517-A844-B98BEBBD6626}" presName="imgShp" presStyleLbl="fgImgPlace1" presStyleIdx="4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9A2F9F1-D927-4A30-91BD-A36A916674B5}" type="pres">
      <dgm:prSet presAssocID="{C04D39C7-7CAC-4517-A844-B98BEBBD6626}" presName="txShp" presStyleLbl="node1" presStyleIdx="4" presStyleCnt="6" custScaleX="99547" custLinFactNeighborX="8141" custLinFactNeighborY="-8671">
        <dgm:presLayoutVars>
          <dgm:bulletEnabled val="1"/>
        </dgm:presLayoutVars>
      </dgm:prSet>
      <dgm:spPr/>
    </dgm:pt>
    <dgm:pt modelId="{CF0E06BE-27B8-4561-A4A7-DE1233E89053}" type="pres">
      <dgm:prSet presAssocID="{4B5183C2-35D4-4ADB-BC37-3CB9647BDCCF}" presName="spacing" presStyleCnt="0"/>
      <dgm:spPr/>
    </dgm:pt>
    <dgm:pt modelId="{A8DCDC59-664A-44B6-AA20-FD0562568ADE}" type="pres">
      <dgm:prSet presAssocID="{94361A06-DF43-4530-8476-6C075365CC6D}" presName="composite" presStyleCnt="0"/>
      <dgm:spPr/>
    </dgm:pt>
    <dgm:pt modelId="{A4C3FE6E-2ACD-4CD2-BBA7-2F3D119B970B}" type="pres">
      <dgm:prSet presAssocID="{94361A06-DF43-4530-8476-6C075365CC6D}" presName="imgShp" presStyleLbl="fgImgPlace1" presStyleIdx="5" presStyleCnt="6"/>
      <dgm:spPr>
        <a:blipFill rotWithShape="1">
          <a:blip xmlns:r="http://schemas.openxmlformats.org/officeDocument/2006/relationships" r:embed="rId5"/>
          <a:srcRect/>
          <a:stretch>
            <a:fillRect l="-25000" r="-25000"/>
          </a:stretch>
        </a:blipFill>
      </dgm:spPr>
    </dgm:pt>
    <dgm:pt modelId="{65104411-6C62-45C2-AF35-032782921BE3}" type="pres">
      <dgm:prSet presAssocID="{94361A06-DF43-4530-8476-6C075365CC6D}" presName="txShp" presStyleLbl="node1" presStyleIdx="5" presStyleCnt="6" custScaleX="99265" custLinFactNeighborX="7531" custLinFactNeighborY="1033">
        <dgm:presLayoutVars>
          <dgm:bulletEnabled val="1"/>
        </dgm:presLayoutVars>
      </dgm:prSet>
      <dgm:spPr/>
    </dgm:pt>
  </dgm:ptLst>
  <dgm:cxnLst>
    <dgm:cxn modelId="{C19FE100-B5F5-437A-8545-43915C56BF6E}" srcId="{B8AB04C3-00F8-4256-863B-8E64218C0989}" destId="{677721F4-AB94-46A4-BF50-B3AFDD5F3B0C}" srcOrd="0" destOrd="0" parTransId="{D4B5D883-F015-4106-B0C9-EF4B46EFDF58}" sibTransId="{6B02F3B9-11F1-4E22-AC20-052B4CDEFBAC}"/>
    <dgm:cxn modelId="{F06DF816-6354-435B-8A67-4D94B4EBA51D}" type="presOf" srcId="{9D6CFD9D-200A-4E1F-9578-6A7CCFE4BE8F}" destId="{5EAD1D31-7038-4EC3-9026-C1BE35ED09DF}" srcOrd="0" destOrd="0" presId="urn:microsoft.com/office/officeart/2005/8/layout/vList3"/>
    <dgm:cxn modelId="{B0D7CC1B-18FB-439F-A645-4CFB8731026B}" type="presOf" srcId="{1FEFEA30-3085-4557-AEFB-929B3C63BAB1}" destId="{180A7768-59A2-4997-BDB9-CC144D4F3FE1}" srcOrd="0" destOrd="0" presId="urn:microsoft.com/office/officeart/2005/8/layout/vList3"/>
    <dgm:cxn modelId="{BB8AB526-4804-4BC2-9662-963B022619AA}" type="presOf" srcId="{677721F4-AB94-46A4-BF50-B3AFDD5F3B0C}" destId="{2A3203FC-5EF4-4E09-B1F6-82B60659652A}" srcOrd="0" destOrd="0" presId="urn:microsoft.com/office/officeart/2005/8/layout/vList3"/>
    <dgm:cxn modelId="{FF4DA928-0353-448E-9D61-CE175A386CDA}" type="presOf" srcId="{94361A06-DF43-4530-8476-6C075365CC6D}" destId="{65104411-6C62-45C2-AF35-032782921BE3}" srcOrd="0" destOrd="0" presId="urn:microsoft.com/office/officeart/2005/8/layout/vList3"/>
    <dgm:cxn modelId="{4BBE6261-3EE9-4032-9FB5-AFAF5C3E97BE}" type="presOf" srcId="{E32988F6-7E35-4C6D-AB1B-67DD8074FBDA}" destId="{86BA7942-F082-4B92-8FAB-B9BD9A4BC60C}" srcOrd="0" destOrd="0" presId="urn:microsoft.com/office/officeart/2005/8/layout/vList3"/>
    <dgm:cxn modelId="{6A011250-B2F3-4AEC-B48E-60C07E32CB11}" type="presOf" srcId="{C04D39C7-7CAC-4517-A844-B98BEBBD6626}" destId="{E9A2F9F1-D927-4A30-91BD-A36A916674B5}" srcOrd="0" destOrd="0" presId="urn:microsoft.com/office/officeart/2005/8/layout/vList3"/>
    <dgm:cxn modelId="{38E1FA52-E889-4E65-A1D6-5ABB18F31F44}" srcId="{B8AB04C3-00F8-4256-863B-8E64218C0989}" destId="{9D6CFD9D-200A-4E1F-9578-6A7CCFE4BE8F}" srcOrd="1" destOrd="0" parTransId="{2C54E69C-8205-4F43-82B2-B83F0B423BDD}" sibTransId="{21EA5F34-D6B5-4EB9-BB99-594CEF3EFED2}"/>
    <dgm:cxn modelId="{870A5F55-F198-4915-B917-E3B90855C793}" srcId="{B8AB04C3-00F8-4256-863B-8E64218C0989}" destId="{E32988F6-7E35-4C6D-AB1B-67DD8074FBDA}" srcOrd="3" destOrd="0" parTransId="{4D5464FE-5330-46E6-92F7-47DC2B522186}" sibTransId="{56602623-620C-4BA8-BA7F-C168D6F059CD}"/>
    <dgm:cxn modelId="{0C4E75B7-1956-4BD0-990A-037321C25D7B}" type="presOf" srcId="{B8AB04C3-00F8-4256-863B-8E64218C0989}" destId="{2A59F2E6-03A8-4D88-91FE-EF070D330B9C}" srcOrd="0" destOrd="0" presId="urn:microsoft.com/office/officeart/2005/8/layout/vList3"/>
    <dgm:cxn modelId="{198BBDBB-D0FE-4A3A-849E-01DB192CA30A}" srcId="{B8AB04C3-00F8-4256-863B-8E64218C0989}" destId="{1FEFEA30-3085-4557-AEFB-929B3C63BAB1}" srcOrd="2" destOrd="0" parTransId="{F4FAB596-D4F4-4697-9D96-417B8B03E7EB}" sibTransId="{160D2D72-9942-4F25-B824-3A0F269AABAC}"/>
    <dgm:cxn modelId="{8A983DED-5818-41CF-89A2-3BFEB5DA3A31}" srcId="{B8AB04C3-00F8-4256-863B-8E64218C0989}" destId="{94361A06-DF43-4530-8476-6C075365CC6D}" srcOrd="5" destOrd="0" parTransId="{A5C1C25A-442A-4018-958A-C588D060ADD0}" sibTransId="{FF1C08E6-1981-4E21-9D4F-CE55215DC372}"/>
    <dgm:cxn modelId="{116160F3-3E84-4E75-AF25-0D19F978ACCF}" srcId="{B8AB04C3-00F8-4256-863B-8E64218C0989}" destId="{C04D39C7-7CAC-4517-A844-B98BEBBD6626}" srcOrd="4" destOrd="0" parTransId="{BA787217-6E92-4215-B2C8-90B11309D7FE}" sibTransId="{4B5183C2-35D4-4ADB-BC37-3CB9647BDCCF}"/>
    <dgm:cxn modelId="{50EC871A-1BEB-4D06-B9EA-204A5786BA81}" type="presParOf" srcId="{2A59F2E6-03A8-4D88-91FE-EF070D330B9C}" destId="{22D88D02-A31C-450D-BBCE-56352F7AB878}" srcOrd="0" destOrd="0" presId="urn:microsoft.com/office/officeart/2005/8/layout/vList3"/>
    <dgm:cxn modelId="{27C55438-9E10-4F22-9BE2-352C2E6CAD74}" type="presParOf" srcId="{22D88D02-A31C-450D-BBCE-56352F7AB878}" destId="{BE5597C0-81C6-48AE-B6AB-D630BDB9CFDB}" srcOrd="0" destOrd="0" presId="urn:microsoft.com/office/officeart/2005/8/layout/vList3"/>
    <dgm:cxn modelId="{F653F022-E612-42AB-AA82-533D67D875BC}" type="presParOf" srcId="{22D88D02-A31C-450D-BBCE-56352F7AB878}" destId="{2A3203FC-5EF4-4E09-B1F6-82B60659652A}" srcOrd="1" destOrd="0" presId="urn:microsoft.com/office/officeart/2005/8/layout/vList3"/>
    <dgm:cxn modelId="{D3A8E8FF-F2C0-42DE-A50E-0847F819530B}" type="presParOf" srcId="{2A59F2E6-03A8-4D88-91FE-EF070D330B9C}" destId="{AC6410AE-A316-4530-AAAB-7EE462B90CF2}" srcOrd="1" destOrd="0" presId="urn:microsoft.com/office/officeart/2005/8/layout/vList3"/>
    <dgm:cxn modelId="{3E140C1A-7A21-48BE-B5AB-5CDADBDA9D83}" type="presParOf" srcId="{2A59F2E6-03A8-4D88-91FE-EF070D330B9C}" destId="{E7D3418B-DCCE-4C47-B0F0-AAE2AAB7FD88}" srcOrd="2" destOrd="0" presId="urn:microsoft.com/office/officeart/2005/8/layout/vList3"/>
    <dgm:cxn modelId="{2D906349-E575-4C4F-B16F-1EE7687BBF71}" type="presParOf" srcId="{E7D3418B-DCCE-4C47-B0F0-AAE2AAB7FD88}" destId="{1668B261-80DF-4749-A19B-40F549075B48}" srcOrd="0" destOrd="0" presId="urn:microsoft.com/office/officeart/2005/8/layout/vList3"/>
    <dgm:cxn modelId="{39CDEE3F-0FC0-4188-B9C1-FCB38E6056DF}" type="presParOf" srcId="{E7D3418B-DCCE-4C47-B0F0-AAE2AAB7FD88}" destId="{5EAD1D31-7038-4EC3-9026-C1BE35ED09DF}" srcOrd="1" destOrd="0" presId="urn:microsoft.com/office/officeart/2005/8/layout/vList3"/>
    <dgm:cxn modelId="{D2F2BC0C-58FB-4611-ADAC-FB0A95C5E50A}" type="presParOf" srcId="{2A59F2E6-03A8-4D88-91FE-EF070D330B9C}" destId="{C142B4B1-7911-4B40-81BB-86D3E99CF1B2}" srcOrd="3" destOrd="0" presId="urn:microsoft.com/office/officeart/2005/8/layout/vList3"/>
    <dgm:cxn modelId="{F15B2D25-6075-409F-8070-566F8D82B13B}" type="presParOf" srcId="{2A59F2E6-03A8-4D88-91FE-EF070D330B9C}" destId="{E140606E-B348-4E57-AE0C-F2116A467240}" srcOrd="4" destOrd="0" presId="urn:microsoft.com/office/officeart/2005/8/layout/vList3"/>
    <dgm:cxn modelId="{86D2B28C-71F0-40F3-BD57-6A3ED0656AE5}" type="presParOf" srcId="{E140606E-B348-4E57-AE0C-F2116A467240}" destId="{0BD8B59A-698E-4C51-AD15-130E7FE2499B}" srcOrd="0" destOrd="0" presId="urn:microsoft.com/office/officeart/2005/8/layout/vList3"/>
    <dgm:cxn modelId="{9EF460C8-FE94-4591-AD62-1B0D37AE2A11}" type="presParOf" srcId="{E140606E-B348-4E57-AE0C-F2116A467240}" destId="{180A7768-59A2-4997-BDB9-CC144D4F3FE1}" srcOrd="1" destOrd="0" presId="urn:microsoft.com/office/officeart/2005/8/layout/vList3"/>
    <dgm:cxn modelId="{0E876AF4-C9E8-4256-B2B7-99B111DFE91C}" type="presParOf" srcId="{2A59F2E6-03A8-4D88-91FE-EF070D330B9C}" destId="{899A294D-2A21-4F24-B69E-DF0758A43CD2}" srcOrd="5" destOrd="0" presId="urn:microsoft.com/office/officeart/2005/8/layout/vList3"/>
    <dgm:cxn modelId="{BE7E7526-DF93-4B82-ABE1-C35911DDE3C3}" type="presParOf" srcId="{2A59F2E6-03A8-4D88-91FE-EF070D330B9C}" destId="{CB35D3C4-DE85-4DD5-8561-9659E9ED028D}" srcOrd="6" destOrd="0" presId="urn:microsoft.com/office/officeart/2005/8/layout/vList3"/>
    <dgm:cxn modelId="{55C564A9-DEA9-475A-B50C-33AB55A8752E}" type="presParOf" srcId="{CB35D3C4-DE85-4DD5-8561-9659E9ED028D}" destId="{22D3B5E8-F478-43FC-8208-DF5E92252B72}" srcOrd="0" destOrd="0" presId="urn:microsoft.com/office/officeart/2005/8/layout/vList3"/>
    <dgm:cxn modelId="{B8AB9715-150C-4719-AD9E-68E9C85D0EED}" type="presParOf" srcId="{CB35D3C4-DE85-4DD5-8561-9659E9ED028D}" destId="{86BA7942-F082-4B92-8FAB-B9BD9A4BC60C}" srcOrd="1" destOrd="0" presId="urn:microsoft.com/office/officeart/2005/8/layout/vList3"/>
    <dgm:cxn modelId="{054518EF-66E8-45E7-8C14-50223AAB1793}" type="presParOf" srcId="{2A59F2E6-03A8-4D88-91FE-EF070D330B9C}" destId="{EAED616A-602B-4D8E-9D48-0AE9EEA7C435}" srcOrd="7" destOrd="0" presId="urn:microsoft.com/office/officeart/2005/8/layout/vList3"/>
    <dgm:cxn modelId="{14406FDF-B9D4-4D9B-B5E9-DAAB2722B861}" type="presParOf" srcId="{2A59F2E6-03A8-4D88-91FE-EF070D330B9C}" destId="{F7FC60E0-5A29-4CE9-BFED-8353AE2A0388}" srcOrd="8" destOrd="0" presId="urn:microsoft.com/office/officeart/2005/8/layout/vList3"/>
    <dgm:cxn modelId="{6A06AC98-E6B9-45FC-B3A6-892D1FC199AB}" type="presParOf" srcId="{F7FC60E0-5A29-4CE9-BFED-8353AE2A0388}" destId="{AF300646-888B-4980-A5DF-20ADAEB0CD81}" srcOrd="0" destOrd="0" presId="urn:microsoft.com/office/officeart/2005/8/layout/vList3"/>
    <dgm:cxn modelId="{74FA81A7-424B-4BF3-A49C-A28814AAC572}" type="presParOf" srcId="{F7FC60E0-5A29-4CE9-BFED-8353AE2A0388}" destId="{E9A2F9F1-D927-4A30-91BD-A36A916674B5}" srcOrd="1" destOrd="0" presId="urn:microsoft.com/office/officeart/2005/8/layout/vList3"/>
    <dgm:cxn modelId="{51489787-F554-47D0-9770-8A8D8DB1EC5E}" type="presParOf" srcId="{2A59F2E6-03A8-4D88-91FE-EF070D330B9C}" destId="{CF0E06BE-27B8-4561-A4A7-DE1233E89053}" srcOrd="9" destOrd="0" presId="urn:microsoft.com/office/officeart/2005/8/layout/vList3"/>
    <dgm:cxn modelId="{28288E84-62E4-4E4C-9A2B-B1A0F8450C8C}" type="presParOf" srcId="{2A59F2E6-03A8-4D88-91FE-EF070D330B9C}" destId="{A8DCDC59-664A-44B6-AA20-FD0562568ADE}" srcOrd="10" destOrd="0" presId="urn:microsoft.com/office/officeart/2005/8/layout/vList3"/>
    <dgm:cxn modelId="{8177F0BA-C9A2-4D2D-9A38-D847E630B8F2}" type="presParOf" srcId="{A8DCDC59-664A-44B6-AA20-FD0562568ADE}" destId="{A4C3FE6E-2ACD-4CD2-BBA7-2F3D119B970B}" srcOrd="0" destOrd="0" presId="urn:microsoft.com/office/officeart/2005/8/layout/vList3"/>
    <dgm:cxn modelId="{3C946F99-02C7-4EFB-85DD-239FFEE76629}" type="presParOf" srcId="{A8DCDC59-664A-44B6-AA20-FD0562568ADE}" destId="{65104411-6C62-45C2-AF35-032782921BE3}" srcOrd="1" destOrd="0" presId="urn:microsoft.com/office/officeart/2005/8/layout/vList3"/>
  </dgm:cxnLst>
  <dgm:bg>
    <a:effectLst>
      <a:outerShdw blurRad="50800" dist="50800" dir="5400000" algn="ctr" rotWithShape="0">
        <a:srgbClr val="006699"/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936D92-B0FC-49ED-8E07-A275E07678F5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F5CF44-07B8-494C-AF23-426D9FB48731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66FFFF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3600" b="1" spc="-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</a:t>
          </a:r>
          <a:r>
            <a:rPr lang="en-US" sz="3600" spc="-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36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8D9FCA-E406-4A53-8B48-F9A6AB162B85}" type="parTrans" cxnId="{E1FFF28C-72B8-4584-9D03-24CB4233F2D3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20CB5D-3D73-42A1-8F6B-34D6F2AE05CA}" type="sibTrans" cxnId="{E1FFF28C-72B8-4584-9D03-24CB4233F2D3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0FDC17-885F-470D-AF64-3E8BB68AC8F8}">
      <dgm:prSet phldrT="[Text]" custT="1"/>
      <dgm:spPr>
        <a:solidFill>
          <a:schemeClr val="accent5">
            <a:lumMod val="60000"/>
            <a:lumOff val="40000"/>
          </a:schemeClr>
        </a:solidFill>
        <a:ln>
          <a:solidFill>
            <a:schemeClr val="accent5">
              <a:lumMod val="60000"/>
              <a:lumOff val="40000"/>
              <a:alpha val="90000"/>
            </a:schemeClr>
          </a:solidFill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kern="12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Ingresar a la web principal de la U.C.A.B </a:t>
          </a:r>
          <a:r>
            <a:rPr lang="es-ES" sz="1500" kern="1200" spc="-5" dirty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s-ES" sz="1500" b="1" u="heavy" kern="1200" spc="-5" dirty="0">
              <a:solidFill>
                <a:srgbClr val="0080FF"/>
              </a:solidFill>
              <a:uFill>
                <a:solidFill>
                  <a:srgbClr val="0080FF"/>
                </a:solidFill>
              </a:uFill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/>
            </a:rPr>
            <a:t>https://www.ucab.edu.ve/</a:t>
          </a:r>
          <a:r>
            <a:rPr lang="es-ES" sz="1500" kern="1200" spc="-5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500" kern="1200" spc="-5" dirty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2"/>
            </a:rPr>
            <a:t>https://www.ucab.edu.ve/guayana/</a:t>
          </a:r>
          <a:endParaRPr lang="es-ES" sz="1500" kern="1200" spc="-5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500" kern="1200" spc="-5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kern="12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Seleccionar  la primera pestaña </a:t>
          </a:r>
          <a:r>
            <a:rPr lang="es-ES" sz="1500" kern="1200" spc="-5" dirty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es-ES" sz="1500" b="1" kern="1200" spc="-5" dirty="0">
              <a:latin typeface="Arial" panose="020B0604020202020204" pitchFamily="34" charset="0"/>
              <a:cs typeface="Arial" panose="020B0604020202020204" pitchFamily="34" charset="0"/>
            </a:rPr>
            <a:t>Información Instituciona</a:t>
          </a:r>
          <a:r>
            <a:rPr lang="es-ES" sz="1500" kern="1200" spc="-5" dirty="0">
              <a:latin typeface="Arial" panose="020B0604020202020204" pitchFamily="34" charset="0"/>
              <a:cs typeface="Arial" panose="020B0604020202020204" pitchFamily="34" charset="0"/>
            </a:rPr>
            <a:t>l» </a:t>
          </a: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y </a:t>
          </a:r>
          <a:r>
            <a:rPr lang="es-ES" sz="1400" kern="12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luego hacer clic en el submenú  de </a:t>
          </a:r>
          <a:r>
            <a:rPr lang="es-ES" sz="1500" kern="1200" spc="-5" dirty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es-ES" sz="1500" b="1" kern="1200" spc="-5" dirty="0">
              <a:latin typeface="Arial" panose="020B0604020202020204" pitchFamily="34" charset="0"/>
              <a:cs typeface="Arial" panose="020B0604020202020204" pitchFamily="34" charset="0"/>
            </a:rPr>
            <a:t>Unidades de </a:t>
          </a:r>
          <a:r>
            <a:rPr lang="es-ES" sz="1500" b="1" kern="1200" spc="-15" dirty="0">
              <a:latin typeface="Arial" panose="020B0604020202020204" pitchFamily="34" charset="0"/>
              <a:cs typeface="Arial" panose="020B0604020202020204" pitchFamily="34" charset="0"/>
            </a:rPr>
            <a:t>Apoyo</a:t>
          </a:r>
          <a:r>
            <a:rPr lang="es-ES" sz="1500" kern="1200" spc="-15" dirty="0">
              <a:latin typeface="Arial" panose="020B0604020202020204" pitchFamily="34" charset="0"/>
              <a:cs typeface="Arial" panose="020B0604020202020204" pitchFamily="34" charset="0"/>
            </a:rPr>
            <a:t>» </a:t>
          </a:r>
          <a:r>
            <a:rPr lang="es-ES" sz="1400" kern="12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y hacer clic en</a:t>
          </a:r>
          <a:r>
            <a:rPr lang="es-ES" sz="1500" kern="1200" spc="-5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500" b="1" kern="1200" spc="-5" dirty="0">
              <a:latin typeface="Arial" panose="020B0604020202020204" pitchFamily="34" charset="0"/>
              <a:cs typeface="Arial" panose="020B0604020202020204" pitchFamily="34" charset="0"/>
            </a:rPr>
            <a:t>Calidad y Mejora</a:t>
          </a:r>
          <a:r>
            <a:rPr lang="es-ES" sz="1500" b="1" kern="1200" spc="75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500" b="1" kern="1200" dirty="0">
              <a:latin typeface="Arial" panose="020B0604020202020204" pitchFamily="34" charset="0"/>
              <a:cs typeface="Arial" panose="020B0604020202020204" pitchFamily="34" charset="0"/>
            </a:rPr>
            <a:t>Continua.</a:t>
          </a:r>
          <a:endParaRPr lang="es-E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D8E5D0-F46A-4153-ABFA-8E09E7D1EB20}" type="parTrans" cxnId="{57E05544-DFE6-47D7-A22E-494B155F3560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483A26-23E0-40D6-AC63-D61CEF9AB0C7}" type="sibTrans" cxnId="{57E05544-DFE6-47D7-A22E-494B155F3560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3ED5C3-9EBC-4858-AF23-8AE298D66B07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66FFFF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dgm:t>
    </dgm:pt>
    <dgm:pt modelId="{D4C61A05-252F-4167-93C7-3A5404ED62CF}" type="parTrans" cxnId="{400EF6F4-2265-4A94-BBFA-4120C203D695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55A5A9-6FFE-45FF-807C-000A98174EEC}" type="sibTrans" cxnId="{400EF6F4-2265-4A94-BBFA-4120C203D695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B4078F-60A3-49AE-8BD6-1F2C6BD1EBF1}">
      <dgm:prSet phldrT="[Text]" custT="1"/>
      <dgm:spPr>
        <a:solidFill>
          <a:schemeClr val="accent5">
            <a:lumMod val="60000"/>
            <a:lumOff val="4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es-ES" sz="1400" kern="12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Colocar en la barra de direcciones del navegador la ruta directa del portal:</a:t>
          </a:r>
        </a:p>
        <a:p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3"/>
            </a:rPr>
            <a:t>https://gestioncalidadyambiente.ucab.edu.ve</a:t>
          </a:r>
          <a:endParaRPr lang="en-U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ED19A5-16CE-4DFC-B057-CFA0933E6D6D}" type="parTrans" cxnId="{75963143-CBF6-4EA5-ACA9-B4A90D16B079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EAB2CB-433D-4289-9C02-BB3F247F20D6}" type="sibTrans" cxnId="{75963143-CBF6-4EA5-ACA9-B4A90D16B079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934BED-53CB-4640-93FA-DE0936ECB7A2}" type="pres">
      <dgm:prSet presAssocID="{23936D92-B0FC-49ED-8E07-A275E07678F5}" presName="list" presStyleCnt="0">
        <dgm:presLayoutVars>
          <dgm:dir/>
          <dgm:animLvl val="lvl"/>
        </dgm:presLayoutVars>
      </dgm:prSet>
      <dgm:spPr/>
    </dgm:pt>
    <dgm:pt modelId="{CCB86B54-1802-4F02-B0C6-B19F74A3DE1B}" type="pres">
      <dgm:prSet presAssocID="{98F5CF44-07B8-494C-AF23-426D9FB48731}" presName="posSpace" presStyleCnt="0"/>
      <dgm:spPr/>
    </dgm:pt>
    <dgm:pt modelId="{A50150FB-AD8A-431D-AD3B-39E0E7831DB5}" type="pres">
      <dgm:prSet presAssocID="{98F5CF44-07B8-494C-AF23-426D9FB48731}" presName="vertFlow" presStyleCnt="0"/>
      <dgm:spPr/>
    </dgm:pt>
    <dgm:pt modelId="{AA6AE62C-780A-4483-A93E-C496A53E51B0}" type="pres">
      <dgm:prSet presAssocID="{98F5CF44-07B8-494C-AF23-426D9FB48731}" presName="topSpace" presStyleCnt="0"/>
      <dgm:spPr/>
    </dgm:pt>
    <dgm:pt modelId="{1AA2B88C-17FB-4D0D-B43A-BBB37168549B}" type="pres">
      <dgm:prSet presAssocID="{98F5CF44-07B8-494C-AF23-426D9FB48731}" presName="firstComp" presStyleCnt="0"/>
      <dgm:spPr/>
    </dgm:pt>
    <dgm:pt modelId="{2328AA8D-781A-42CB-8F62-57CAC378E18C}" type="pres">
      <dgm:prSet presAssocID="{98F5CF44-07B8-494C-AF23-426D9FB48731}" presName="firstChild" presStyleLbl="bgAccFollowNode1" presStyleIdx="0" presStyleCnt="2" custScaleX="116309" custScaleY="133823" custLinFactNeighborX="-1151" custLinFactNeighborY="5607"/>
      <dgm:spPr>
        <a:prstGeom prst="roundRect">
          <a:avLst/>
        </a:prstGeom>
      </dgm:spPr>
    </dgm:pt>
    <dgm:pt modelId="{2E4F343C-DDBD-4396-BEFA-C6E9A4BF5C0F}" type="pres">
      <dgm:prSet presAssocID="{98F5CF44-07B8-494C-AF23-426D9FB48731}" presName="firstChildTx" presStyleLbl="bgAccFollowNode1" presStyleIdx="0" presStyleCnt="2">
        <dgm:presLayoutVars>
          <dgm:bulletEnabled val="1"/>
        </dgm:presLayoutVars>
      </dgm:prSet>
      <dgm:spPr/>
    </dgm:pt>
    <dgm:pt modelId="{E7AC0900-C39D-4591-B02C-8A17348D94AA}" type="pres">
      <dgm:prSet presAssocID="{98F5CF44-07B8-494C-AF23-426D9FB48731}" presName="negSpace" presStyleCnt="0"/>
      <dgm:spPr/>
    </dgm:pt>
    <dgm:pt modelId="{2D3FB9A1-EEC7-42E1-BE6A-CEAD27668EAC}" type="pres">
      <dgm:prSet presAssocID="{98F5CF44-07B8-494C-AF23-426D9FB48731}" presName="circle" presStyleLbl="node1" presStyleIdx="0" presStyleCnt="2" custScaleX="50260" custScaleY="44616" custLinFactNeighborX="3967" custLinFactNeighborY="24505"/>
      <dgm:spPr/>
    </dgm:pt>
    <dgm:pt modelId="{C65A9B60-537C-4D09-AD8C-490D181D0996}" type="pres">
      <dgm:prSet presAssocID="{5020CB5D-3D73-42A1-8F6B-34D6F2AE05CA}" presName="transSpace" presStyleCnt="0"/>
      <dgm:spPr/>
    </dgm:pt>
    <dgm:pt modelId="{FBAAE955-331C-44B8-8125-1965020FF391}" type="pres">
      <dgm:prSet presAssocID="{703ED5C3-9EBC-4858-AF23-8AE298D66B07}" presName="posSpace" presStyleCnt="0"/>
      <dgm:spPr/>
    </dgm:pt>
    <dgm:pt modelId="{2BE62B66-8EF8-4C90-8F31-85F37EE0EB9B}" type="pres">
      <dgm:prSet presAssocID="{703ED5C3-9EBC-4858-AF23-8AE298D66B07}" presName="vertFlow" presStyleCnt="0"/>
      <dgm:spPr/>
    </dgm:pt>
    <dgm:pt modelId="{98614E9B-556F-4A04-A17D-37FD8015AF69}" type="pres">
      <dgm:prSet presAssocID="{703ED5C3-9EBC-4858-AF23-8AE298D66B07}" presName="topSpace" presStyleCnt="0"/>
      <dgm:spPr/>
    </dgm:pt>
    <dgm:pt modelId="{52DBED90-1961-4592-BDFD-FE059141A61D}" type="pres">
      <dgm:prSet presAssocID="{703ED5C3-9EBC-4858-AF23-8AE298D66B07}" presName="firstComp" presStyleCnt="0"/>
      <dgm:spPr/>
    </dgm:pt>
    <dgm:pt modelId="{DF3773D5-40CD-41D1-AB90-63FCD1D79FAB}" type="pres">
      <dgm:prSet presAssocID="{703ED5C3-9EBC-4858-AF23-8AE298D66B07}" presName="firstChild" presStyleLbl="bgAccFollowNode1" presStyleIdx="1" presStyleCnt="2" custScaleX="110366" custLinFactNeighborX="-10609"/>
      <dgm:spPr>
        <a:prstGeom prst="roundRect">
          <a:avLst/>
        </a:prstGeom>
      </dgm:spPr>
    </dgm:pt>
    <dgm:pt modelId="{B68FE660-7DCF-4E58-B1EB-E03E4D0C1BCA}" type="pres">
      <dgm:prSet presAssocID="{703ED5C3-9EBC-4858-AF23-8AE298D66B07}" presName="firstChildTx" presStyleLbl="bgAccFollowNode1" presStyleIdx="1" presStyleCnt="2">
        <dgm:presLayoutVars>
          <dgm:bulletEnabled val="1"/>
        </dgm:presLayoutVars>
      </dgm:prSet>
      <dgm:spPr/>
    </dgm:pt>
    <dgm:pt modelId="{E6438708-BF3D-4D9B-A651-19C0B0F8192D}" type="pres">
      <dgm:prSet presAssocID="{703ED5C3-9EBC-4858-AF23-8AE298D66B07}" presName="negSpace" presStyleCnt="0"/>
      <dgm:spPr/>
    </dgm:pt>
    <dgm:pt modelId="{0DE6F040-42FE-45E5-8D34-827C3D61E2E5}" type="pres">
      <dgm:prSet presAssocID="{703ED5C3-9EBC-4858-AF23-8AE298D66B07}" presName="circle" presStyleLbl="node1" presStyleIdx="1" presStyleCnt="2" custScaleX="49554" custScaleY="43835" custLinFactNeighborX="5948" custLinFactNeighborY="24505"/>
      <dgm:spPr/>
    </dgm:pt>
  </dgm:ptLst>
  <dgm:cxnLst>
    <dgm:cxn modelId="{FAC1330A-BF8A-44D3-96EA-80482E3C983D}" type="presOf" srcId="{98F5CF44-07B8-494C-AF23-426D9FB48731}" destId="{2D3FB9A1-EEC7-42E1-BE6A-CEAD27668EAC}" srcOrd="0" destOrd="0" presId="urn:microsoft.com/office/officeart/2005/8/layout/hList9"/>
    <dgm:cxn modelId="{54A0D621-ED2F-431D-A03E-613CB49D577F}" type="presOf" srcId="{E40FDC17-885F-470D-AF64-3E8BB68AC8F8}" destId="{2328AA8D-781A-42CB-8F62-57CAC378E18C}" srcOrd="0" destOrd="0" presId="urn:microsoft.com/office/officeart/2005/8/layout/hList9"/>
    <dgm:cxn modelId="{9399C62B-7098-4CDC-A0B3-497F7F653864}" type="presOf" srcId="{E40FDC17-885F-470D-AF64-3E8BB68AC8F8}" destId="{2E4F343C-DDBD-4396-BEFA-C6E9A4BF5C0F}" srcOrd="1" destOrd="0" presId="urn:microsoft.com/office/officeart/2005/8/layout/hList9"/>
    <dgm:cxn modelId="{00FE763B-47A9-47B9-9716-F375AD0F46EB}" type="presOf" srcId="{E3B4078F-60A3-49AE-8BD6-1F2C6BD1EBF1}" destId="{B68FE660-7DCF-4E58-B1EB-E03E4D0C1BCA}" srcOrd="1" destOrd="0" presId="urn:microsoft.com/office/officeart/2005/8/layout/hList9"/>
    <dgm:cxn modelId="{75963143-CBF6-4EA5-ACA9-B4A90D16B079}" srcId="{703ED5C3-9EBC-4858-AF23-8AE298D66B07}" destId="{E3B4078F-60A3-49AE-8BD6-1F2C6BD1EBF1}" srcOrd="0" destOrd="0" parTransId="{A5ED19A5-16CE-4DFC-B057-CFA0933E6D6D}" sibTransId="{E8EAB2CB-433D-4289-9C02-BB3F247F20D6}"/>
    <dgm:cxn modelId="{57E05544-DFE6-47D7-A22E-494B155F3560}" srcId="{98F5CF44-07B8-494C-AF23-426D9FB48731}" destId="{E40FDC17-885F-470D-AF64-3E8BB68AC8F8}" srcOrd="0" destOrd="0" parTransId="{E3D8E5D0-F46A-4153-ABFA-8E09E7D1EB20}" sibTransId="{FA483A26-23E0-40D6-AC63-D61CEF9AB0C7}"/>
    <dgm:cxn modelId="{E1FFF28C-72B8-4584-9D03-24CB4233F2D3}" srcId="{23936D92-B0FC-49ED-8E07-A275E07678F5}" destId="{98F5CF44-07B8-494C-AF23-426D9FB48731}" srcOrd="0" destOrd="0" parTransId="{258D9FCA-E406-4A53-8B48-F9A6AB162B85}" sibTransId="{5020CB5D-3D73-42A1-8F6B-34D6F2AE05CA}"/>
    <dgm:cxn modelId="{5D1790DF-DAE7-4749-91F9-B64CF952609A}" type="presOf" srcId="{703ED5C3-9EBC-4858-AF23-8AE298D66B07}" destId="{0DE6F040-42FE-45E5-8D34-827C3D61E2E5}" srcOrd="0" destOrd="0" presId="urn:microsoft.com/office/officeart/2005/8/layout/hList9"/>
    <dgm:cxn modelId="{9BD3BAF3-1CB0-4E93-A1C9-26EF42738C84}" type="presOf" srcId="{E3B4078F-60A3-49AE-8BD6-1F2C6BD1EBF1}" destId="{DF3773D5-40CD-41D1-AB90-63FCD1D79FAB}" srcOrd="0" destOrd="0" presId="urn:microsoft.com/office/officeart/2005/8/layout/hList9"/>
    <dgm:cxn modelId="{400EF6F4-2265-4A94-BBFA-4120C203D695}" srcId="{23936D92-B0FC-49ED-8E07-A275E07678F5}" destId="{703ED5C3-9EBC-4858-AF23-8AE298D66B07}" srcOrd="1" destOrd="0" parTransId="{D4C61A05-252F-4167-93C7-3A5404ED62CF}" sibTransId="{5B55A5A9-6FFE-45FF-807C-000A98174EEC}"/>
    <dgm:cxn modelId="{96B016F8-8928-40F3-9038-FC91D4C4F8E7}" type="presOf" srcId="{23936D92-B0FC-49ED-8E07-A275E07678F5}" destId="{C5934BED-53CB-4640-93FA-DE0936ECB7A2}" srcOrd="0" destOrd="0" presId="urn:microsoft.com/office/officeart/2005/8/layout/hList9"/>
    <dgm:cxn modelId="{D91E5C38-76CD-43C0-8D87-81C11CCD1256}" type="presParOf" srcId="{C5934BED-53CB-4640-93FA-DE0936ECB7A2}" destId="{CCB86B54-1802-4F02-B0C6-B19F74A3DE1B}" srcOrd="0" destOrd="0" presId="urn:microsoft.com/office/officeart/2005/8/layout/hList9"/>
    <dgm:cxn modelId="{45B9503D-53B8-4C69-B41F-F17A9A1ADA14}" type="presParOf" srcId="{C5934BED-53CB-4640-93FA-DE0936ECB7A2}" destId="{A50150FB-AD8A-431D-AD3B-39E0E7831DB5}" srcOrd="1" destOrd="0" presId="urn:microsoft.com/office/officeart/2005/8/layout/hList9"/>
    <dgm:cxn modelId="{CB6449BB-8323-4637-86CD-145DA7F6780D}" type="presParOf" srcId="{A50150FB-AD8A-431D-AD3B-39E0E7831DB5}" destId="{AA6AE62C-780A-4483-A93E-C496A53E51B0}" srcOrd="0" destOrd="0" presId="urn:microsoft.com/office/officeart/2005/8/layout/hList9"/>
    <dgm:cxn modelId="{3CF79B62-A20C-4A0D-A3A3-10B85A8FC7C4}" type="presParOf" srcId="{A50150FB-AD8A-431D-AD3B-39E0E7831DB5}" destId="{1AA2B88C-17FB-4D0D-B43A-BBB37168549B}" srcOrd="1" destOrd="0" presId="urn:microsoft.com/office/officeart/2005/8/layout/hList9"/>
    <dgm:cxn modelId="{ECF5A5DE-7EAD-466C-9FAF-9299BAA421ED}" type="presParOf" srcId="{1AA2B88C-17FB-4D0D-B43A-BBB37168549B}" destId="{2328AA8D-781A-42CB-8F62-57CAC378E18C}" srcOrd="0" destOrd="0" presId="urn:microsoft.com/office/officeart/2005/8/layout/hList9"/>
    <dgm:cxn modelId="{593AC47D-028A-4F57-9D06-AF9691CDD39F}" type="presParOf" srcId="{1AA2B88C-17FB-4D0D-B43A-BBB37168549B}" destId="{2E4F343C-DDBD-4396-BEFA-C6E9A4BF5C0F}" srcOrd="1" destOrd="0" presId="urn:microsoft.com/office/officeart/2005/8/layout/hList9"/>
    <dgm:cxn modelId="{81F02898-4827-4ED8-A1AF-7AA3B4B1537D}" type="presParOf" srcId="{C5934BED-53CB-4640-93FA-DE0936ECB7A2}" destId="{E7AC0900-C39D-4591-B02C-8A17348D94AA}" srcOrd="2" destOrd="0" presId="urn:microsoft.com/office/officeart/2005/8/layout/hList9"/>
    <dgm:cxn modelId="{2795E5CB-D9BA-4285-9DCA-FC1C6D62D2B7}" type="presParOf" srcId="{C5934BED-53CB-4640-93FA-DE0936ECB7A2}" destId="{2D3FB9A1-EEC7-42E1-BE6A-CEAD27668EAC}" srcOrd="3" destOrd="0" presId="urn:microsoft.com/office/officeart/2005/8/layout/hList9"/>
    <dgm:cxn modelId="{4A69E55A-105A-4B32-946D-B8627DF4FFC7}" type="presParOf" srcId="{C5934BED-53CB-4640-93FA-DE0936ECB7A2}" destId="{C65A9B60-537C-4D09-AD8C-490D181D0996}" srcOrd="4" destOrd="0" presId="urn:microsoft.com/office/officeart/2005/8/layout/hList9"/>
    <dgm:cxn modelId="{BD3DE37C-1677-44D9-BCA3-17CD209CA603}" type="presParOf" srcId="{C5934BED-53CB-4640-93FA-DE0936ECB7A2}" destId="{FBAAE955-331C-44B8-8125-1965020FF391}" srcOrd="5" destOrd="0" presId="urn:microsoft.com/office/officeart/2005/8/layout/hList9"/>
    <dgm:cxn modelId="{EC510ECB-48AF-4073-BA7A-3406402257A7}" type="presParOf" srcId="{C5934BED-53CB-4640-93FA-DE0936ECB7A2}" destId="{2BE62B66-8EF8-4C90-8F31-85F37EE0EB9B}" srcOrd="6" destOrd="0" presId="urn:microsoft.com/office/officeart/2005/8/layout/hList9"/>
    <dgm:cxn modelId="{3EE642D9-C8AE-489F-8B78-42B81AC380C9}" type="presParOf" srcId="{2BE62B66-8EF8-4C90-8F31-85F37EE0EB9B}" destId="{98614E9B-556F-4A04-A17D-37FD8015AF69}" srcOrd="0" destOrd="0" presId="urn:microsoft.com/office/officeart/2005/8/layout/hList9"/>
    <dgm:cxn modelId="{DCE4F40C-C6D2-4858-A7F7-99A4BEC1818E}" type="presParOf" srcId="{2BE62B66-8EF8-4C90-8F31-85F37EE0EB9B}" destId="{52DBED90-1961-4592-BDFD-FE059141A61D}" srcOrd="1" destOrd="0" presId="urn:microsoft.com/office/officeart/2005/8/layout/hList9"/>
    <dgm:cxn modelId="{B0311269-8F1A-4BF2-BCC5-B7B90C9F8054}" type="presParOf" srcId="{52DBED90-1961-4592-BDFD-FE059141A61D}" destId="{DF3773D5-40CD-41D1-AB90-63FCD1D79FAB}" srcOrd="0" destOrd="0" presId="urn:microsoft.com/office/officeart/2005/8/layout/hList9"/>
    <dgm:cxn modelId="{7D53D8F5-A612-4862-B5DF-02FD8A699ED6}" type="presParOf" srcId="{52DBED90-1961-4592-BDFD-FE059141A61D}" destId="{B68FE660-7DCF-4E58-B1EB-E03E4D0C1BCA}" srcOrd="1" destOrd="0" presId="urn:microsoft.com/office/officeart/2005/8/layout/hList9"/>
    <dgm:cxn modelId="{2134941F-3C2F-450E-A93B-913F09F73285}" type="presParOf" srcId="{C5934BED-53CB-4640-93FA-DE0936ECB7A2}" destId="{E6438708-BF3D-4D9B-A651-19C0B0F8192D}" srcOrd="7" destOrd="0" presId="urn:microsoft.com/office/officeart/2005/8/layout/hList9"/>
    <dgm:cxn modelId="{8D4287AF-4D5A-46F9-816D-326C804410E0}" type="presParOf" srcId="{C5934BED-53CB-4640-93FA-DE0936ECB7A2}" destId="{0DE6F040-42FE-45E5-8D34-827C3D61E2E5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203FC-5EF4-4E09-B1F6-82B60659652A}">
      <dsp:nvSpPr>
        <dsp:cNvPr id="0" name=""/>
        <dsp:cNvSpPr/>
      </dsp:nvSpPr>
      <dsp:spPr>
        <a:xfrm rot="10800000">
          <a:off x="1845774" y="2250"/>
          <a:ext cx="5385303" cy="720065"/>
        </a:xfrm>
        <a:prstGeom prst="homePlate">
          <a:avLst/>
        </a:prstGeom>
        <a:solidFill>
          <a:srgbClr val="0099CC"/>
        </a:solidFill>
        <a:ln>
          <a:noFill/>
        </a:ln>
        <a:effectLst>
          <a:outerShdw blurRad="40000" dist="23000" dir="5400000" rotWithShape="0">
            <a:schemeClr val="tx2">
              <a:lumMod val="60000"/>
              <a:lumOff val="40000"/>
              <a:alpha val="3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29" tIns="60960" rIns="113792" bIns="6096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kern="1200" dirty="0">
              <a:solidFill>
                <a:schemeClr val="bg1"/>
              </a:solidFill>
              <a:effectLst/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1.- Nueva versión Portal web de Calidad y Ambiente (versión 4)</a:t>
          </a:r>
        </a:p>
        <a:p>
          <a:pPr lvl="0" defTabSz="2311400"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025790" y="2250"/>
        <a:ext cx="5205287" cy="720065"/>
      </dsp:txXfrm>
    </dsp:sp>
    <dsp:sp modelId="{BE5597C0-81C6-48AE-B6AB-D630BDB9CFDB}">
      <dsp:nvSpPr>
        <dsp:cNvPr id="0" name=""/>
        <dsp:cNvSpPr/>
      </dsp:nvSpPr>
      <dsp:spPr>
        <a:xfrm>
          <a:off x="1128897" y="56708"/>
          <a:ext cx="720065" cy="72006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EAD1D31-7038-4EC3-9026-C1BE35ED09DF}">
      <dsp:nvSpPr>
        <dsp:cNvPr id="0" name=""/>
        <dsp:cNvSpPr/>
      </dsp:nvSpPr>
      <dsp:spPr>
        <a:xfrm rot="10800000">
          <a:off x="1794827" y="955111"/>
          <a:ext cx="5523776" cy="879013"/>
        </a:xfrm>
        <a:prstGeom prst="homePlate">
          <a:avLst/>
        </a:prstGeom>
        <a:solidFill>
          <a:srgbClr val="0099CC"/>
        </a:solidFill>
        <a:ln>
          <a:noFill/>
        </a:ln>
        <a:effectLst>
          <a:outerShdw blurRad="40000" dist="23000" dir="5400000" rotWithShape="0">
            <a:srgbClr val="009999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29" tIns="53340" rIns="99568" bIns="53340" numCol="1" spcCol="1270" anchor="ctr" anchorCtr="0">
          <a:noAutofit/>
        </a:bodyPr>
        <a:lstStyle/>
        <a:p>
          <a:pPr marL="12700" lvl="0" algn="just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0" kern="1200" spc="-5" dirty="0">
            <a:solidFill>
              <a:schemeClr val="bg1"/>
            </a:solidFill>
            <a:effectLst/>
            <a:latin typeface="Arial"/>
            <a:cs typeface="Arial"/>
          </a:endParaRP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kern="1200" dirty="0">
              <a:solidFill>
                <a:schemeClr val="bg1"/>
              </a:solidFill>
              <a:effectLst/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2.- Estructura documental del Sistema de Gestión de la Calidad, Sistema de Gestión Ambiental, Sistema Gestión de la Calidad Laboratorio.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400" kern="1200" dirty="0">
            <a:solidFill>
              <a:schemeClr val="bg1"/>
            </a:solidFill>
            <a:latin typeface="Berlin Sans FB Demi" panose="020E0802020502020306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2014580" y="955111"/>
        <a:ext cx="5304023" cy="879013"/>
      </dsp:txXfrm>
    </dsp:sp>
    <dsp:sp modelId="{1668B261-80DF-4749-A19B-40F549075B48}">
      <dsp:nvSpPr>
        <dsp:cNvPr id="0" name=""/>
        <dsp:cNvSpPr/>
      </dsp:nvSpPr>
      <dsp:spPr>
        <a:xfrm>
          <a:off x="1134804" y="1018750"/>
          <a:ext cx="720065" cy="72006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80A7768-59A2-4997-BDB9-CC144D4F3FE1}">
      <dsp:nvSpPr>
        <dsp:cNvPr id="0" name=""/>
        <dsp:cNvSpPr/>
      </dsp:nvSpPr>
      <dsp:spPr>
        <a:xfrm rot="10800000">
          <a:off x="1913815" y="2033559"/>
          <a:ext cx="5408668" cy="720065"/>
        </a:xfrm>
        <a:prstGeom prst="homePlate">
          <a:avLst/>
        </a:prstGeom>
        <a:solidFill>
          <a:srgbClr val="0099CC"/>
        </a:solidFill>
        <a:ln>
          <a:noFill/>
        </a:ln>
        <a:effectLst>
          <a:outerShdw blurRad="40000" dist="23000" dir="5400000" rotWithShape="0">
            <a:schemeClr val="accent1">
              <a:alpha val="35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29" tIns="53340" rIns="99568" bIns="5334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3.- Ingreso al Portal Web Calidad y Ambiente.</a:t>
          </a:r>
          <a:endParaRPr lang="en-US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 Demi" panose="020E0802020502020306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2093831" y="2033559"/>
        <a:ext cx="5228652" cy="720065"/>
      </dsp:txXfrm>
    </dsp:sp>
    <dsp:sp modelId="{0BD8B59A-698E-4C51-AD15-130E7FE2499B}">
      <dsp:nvSpPr>
        <dsp:cNvPr id="0" name=""/>
        <dsp:cNvSpPr/>
      </dsp:nvSpPr>
      <dsp:spPr>
        <a:xfrm>
          <a:off x="1163581" y="2033235"/>
          <a:ext cx="720065" cy="72006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6BA7942-F082-4B92-8FAB-B9BD9A4BC60C}">
      <dsp:nvSpPr>
        <dsp:cNvPr id="0" name=""/>
        <dsp:cNvSpPr/>
      </dsp:nvSpPr>
      <dsp:spPr>
        <a:xfrm rot="10800000">
          <a:off x="1889248" y="2939976"/>
          <a:ext cx="5389600" cy="720065"/>
        </a:xfrm>
        <a:prstGeom prst="homePlate">
          <a:avLst/>
        </a:prstGeom>
        <a:solidFill>
          <a:srgbClr val="0099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29" tIns="53340" rIns="99568" bIns="5334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4.- Navegación y búsqueda de la información en el nuevo Portal Web de Calidad y Ambiente.</a:t>
          </a:r>
          <a:endParaRPr lang="en-US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 Demi" panose="020E0802020502020306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2069264" y="2939976"/>
        <a:ext cx="5209584" cy="720065"/>
      </dsp:txXfrm>
    </dsp:sp>
    <dsp:sp modelId="{22D3B5E8-F478-43FC-8208-DF5E92252B72}">
      <dsp:nvSpPr>
        <dsp:cNvPr id="0" name=""/>
        <dsp:cNvSpPr/>
      </dsp:nvSpPr>
      <dsp:spPr>
        <a:xfrm>
          <a:off x="1190190" y="2987518"/>
          <a:ext cx="632700" cy="681520"/>
        </a:xfrm>
        <a:prstGeom prst="ellipse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9A2F9F1-D927-4A30-91BD-A36A916674B5}">
      <dsp:nvSpPr>
        <dsp:cNvPr id="0" name=""/>
        <dsp:cNvSpPr/>
      </dsp:nvSpPr>
      <dsp:spPr>
        <a:xfrm rot="10800000">
          <a:off x="1988477" y="3840820"/>
          <a:ext cx="5347005" cy="720065"/>
        </a:xfrm>
        <a:prstGeom prst="homePlate">
          <a:avLst/>
        </a:prstGeom>
        <a:solidFill>
          <a:srgbClr val="0099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29" tIns="53340" rIns="99568" bIns="5334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5.- Definiciones Básicas de los Mapas de Procesos, Manual de Gestión de la Calidad y Procedimientos.</a:t>
          </a:r>
          <a:endParaRPr lang="en-US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 Demi" panose="020E0802020502020306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2168493" y="3840820"/>
        <a:ext cx="5166989" cy="720065"/>
      </dsp:txXfrm>
    </dsp:sp>
    <dsp:sp modelId="{AF300646-888B-4980-A5DF-20ADAEB0CD81}">
      <dsp:nvSpPr>
        <dsp:cNvPr id="0" name=""/>
        <dsp:cNvSpPr/>
      </dsp:nvSpPr>
      <dsp:spPr>
        <a:xfrm>
          <a:off x="1178997" y="3903257"/>
          <a:ext cx="720065" cy="72006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5104411-6C62-45C2-AF35-032782921BE3}">
      <dsp:nvSpPr>
        <dsp:cNvPr id="0" name=""/>
        <dsp:cNvSpPr/>
      </dsp:nvSpPr>
      <dsp:spPr>
        <a:xfrm rot="10800000">
          <a:off x="1967072" y="4842534"/>
          <a:ext cx="5331858" cy="720065"/>
        </a:xfrm>
        <a:prstGeom prst="homePlate">
          <a:avLst/>
        </a:prstGeom>
        <a:solidFill>
          <a:srgbClr val="0099CC"/>
        </a:solidFill>
        <a:ln>
          <a:noFill/>
        </a:ln>
        <a:effectLst>
          <a:outerShdw blurRad="40000" dist="23000" dir="5400000" rotWithShape="0">
            <a:srgbClr val="006699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29" tIns="53340" rIns="99568" bIns="5334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6.- Dudas o Preguntas</a:t>
          </a:r>
          <a:r>
            <a:rPr lang="en-US" sz="1400" kern="1200" dirty="0">
              <a:solidFill>
                <a:schemeClr val="bg1"/>
              </a:solidFill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.</a:t>
          </a:r>
        </a:p>
      </dsp:txBody>
      <dsp:txXfrm rot="10800000">
        <a:off x="2147088" y="4842534"/>
        <a:ext cx="5151842" cy="720065"/>
      </dsp:txXfrm>
    </dsp:sp>
    <dsp:sp modelId="{A4C3FE6E-2ACD-4CD2-BBA7-2F3D119B970B}">
      <dsp:nvSpPr>
        <dsp:cNvPr id="0" name=""/>
        <dsp:cNvSpPr/>
      </dsp:nvSpPr>
      <dsp:spPr>
        <a:xfrm>
          <a:off x="1182784" y="4838267"/>
          <a:ext cx="720065" cy="720065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8AA8D-781A-42CB-8F62-57CAC378E18C}">
      <dsp:nvSpPr>
        <dsp:cNvPr id="0" name=""/>
        <dsp:cNvSpPr/>
      </dsp:nvSpPr>
      <dsp:spPr>
        <a:xfrm>
          <a:off x="1227349" y="735675"/>
          <a:ext cx="3728532" cy="2460185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5">
              <a:lumMod val="60000"/>
              <a:lumOff val="40000"/>
              <a:alpha val="90000"/>
            </a:schemeClr>
          </a:solidFill>
          <a:prstDash val="solid"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kern="12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Ingresar a la web principal de la U.C.A.B </a:t>
          </a:r>
          <a:r>
            <a:rPr lang="es-ES" sz="1500" kern="1200" spc="-5" dirty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s-ES" sz="1500" b="1" u="heavy" kern="1200" spc="-5" dirty="0">
              <a:solidFill>
                <a:srgbClr val="0080FF"/>
              </a:solidFill>
              <a:uFill>
                <a:solidFill>
                  <a:srgbClr val="0080FF"/>
                </a:solidFill>
              </a:uFill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/>
            </a:rPr>
            <a:t>https://www.ucab.edu.ve/</a:t>
          </a:r>
          <a:r>
            <a:rPr lang="es-ES" sz="1500" kern="1200" spc="-5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500" kern="1200" spc="-5" dirty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2"/>
            </a:rPr>
            <a:t>https://www.ucab.edu.ve/guayana/</a:t>
          </a:r>
          <a:endParaRPr lang="es-ES" sz="1500" kern="1200" spc="-5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500" kern="1200" spc="-5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kern="12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Seleccionar  la primera pestaña </a:t>
          </a:r>
          <a:r>
            <a:rPr lang="es-ES" sz="1500" kern="1200" spc="-5" dirty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es-ES" sz="1500" b="1" kern="1200" spc="-5" dirty="0">
              <a:latin typeface="Arial" panose="020B0604020202020204" pitchFamily="34" charset="0"/>
              <a:cs typeface="Arial" panose="020B0604020202020204" pitchFamily="34" charset="0"/>
            </a:rPr>
            <a:t>Información Instituciona</a:t>
          </a:r>
          <a:r>
            <a:rPr lang="es-ES" sz="1500" kern="1200" spc="-5" dirty="0">
              <a:latin typeface="Arial" panose="020B0604020202020204" pitchFamily="34" charset="0"/>
              <a:cs typeface="Arial" panose="020B0604020202020204" pitchFamily="34" charset="0"/>
            </a:rPr>
            <a:t>l» </a:t>
          </a: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y </a:t>
          </a:r>
          <a:r>
            <a:rPr lang="es-ES" sz="1400" kern="12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luego hacer clic en el submenú  de </a:t>
          </a:r>
          <a:r>
            <a:rPr lang="es-ES" sz="1500" kern="1200" spc="-5" dirty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es-ES" sz="1500" b="1" kern="1200" spc="-5" dirty="0">
              <a:latin typeface="Arial" panose="020B0604020202020204" pitchFamily="34" charset="0"/>
              <a:cs typeface="Arial" panose="020B0604020202020204" pitchFamily="34" charset="0"/>
            </a:rPr>
            <a:t>Unidades de </a:t>
          </a:r>
          <a:r>
            <a:rPr lang="es-ES" sz="1500" b="1" kern="1200" spc="-15" dirty="0">
              <a:latin typeface="Arial" panose="020B0604020202020204" pitchFamily="34" charset="0"/>
              <a:cs typeface="Arial" panose="020B0604020202020204" pitchFamily="34" charset="0"/>
            </a:rPr>
            <a:t>Apoyo</a:t>
          </a:r>
          <a:r>
            <a:rPr lang="es-ES" sz="1500" kern="1200" spc="-15" dirty="0">
              <a:latin typeface="Arial" panose="020B0604020202020204" pitchFamily="34" charset="0"/>
              <a:cs typeface="Arial" panose="020B0604020202020204" pitchFamily="34" charset="0"/>
            </a:rPr>
            <a:t>» </a:t>
          </a:r>
          <a:r>
            <a:rPr lang="es-ES" sz="1400" kern="12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y hacer clic en</a:t>
          </a:r>
          <a:r>
            <a:rPr lang="es-ES" sz="1500" kern="1200" spc="-5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500" b="1" kern="1200" spc="-5" dirty="0">
              <a:latin typeface="Arial" panose="020B0604020202020204" pitchFamily="34" charset="0"/>
              <a:cs typeface="Arial" panose="020B0604020202020204" pitchFamily="34" charset="0"/>
            </a:rPr>
            <a:t>Calidad y Mejora</a:t>
          </a:r>
          <a:r>
            <a:rPr lang="es-ES" sz="1500" b="1" kern="1200" spc="75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500" b="1" kern="1200" dirty="0">
              <a:latin typeface="Arial" panose="020B0604020202020204" pitchFamily="34" charset="0"/>
              <a:cs typeface="Arial" panose="020B0604020202020204" pitchFamily="34" charset="0"/>
            </a:rPr>
            <a:t>Continua.</a:t>
          </a:r>
          <a:endParaRPr lang="es-E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3914" y="735675"/>
        <a:ext cx="3131967" cy="2460185"/>
      </dsp:txXfrm>
    </dsp:sp>
    <dsp:sp modelId="{2D3FB9A1-EEC7-42E1-BE6A-CEAD27668EAC}">
      <dsp:nvSpPr>
        <dsp:cNvPr id="0" name=""/>
        <dsp:cNvSpPr/>
      </dsp:nvSpPr>
      <dsp:spPr>
        <a:xfrm>
          <a:off x="875939" y="450615"/>
          <a:ext cx="923512" cy="819805"/>
        </a:xfrm>
        <a:prstGeom prst="ellipse">
          <a:avLst/>
        </a:prstGeom>
        <a:solidFill>
          <a:srgbClr val="66FFFF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spc="-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</a:t>
          </a:r>
          <a:r>
            <a:rPr lang="en-US" sz="3600" kern="1200" spc="-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3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1184" y="570673"/>
        <a:ext cx="653022" cy="579689"/>
      </dsp:txXfrm>
    </dsp:sp>
    <dsp:sp modelId="{DF3773D5-40CD-41D1-AB90-63FCD1D79FAB}">
      <dsp:nvSpPr>
        <dsp:cNvPr id="0" name=""/>
        <dsp:cNvSpPr/>
      </dsp:nvSpPr>
      <dsp:spPr>
        <a:xfrm>
          <a:off x="5593575" y="735331"/>
          <a:ext cx="3357236" cy="1838387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ea typeface="+mn-ea"/>
              <a:cs typeface="Arial" panose="020B0604020202020204" pitchFamily="34" charset="0"/>
            </a:rPr>
            <a:t>Colocar en la barra de direcciones del navegador la ruta directa del portal: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3"/>
            </a:rPr>
            <a:t>https://gestioncalidadyambiente.ucab.edu.ve</a:t>
          </a:r>
          <a:endParaRPr lang="en-U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30733" y="735331"/>
        <a:ext cx="2820078" cy="1838387"/>
      </dsp:txXfrm>
    </dsp:sp>
    <dsp:sp modelId="{0DE6F040-42FE-45E5-8D34-827C3D61E2E5}">
      <dsp:nvSpPr>
        <dsp:cNvPr id="0" name=""/>
        <dsp:cNvSpPr/>
      </dsp:nvSpPr>
      <dsp:spPr>
        <a:xfrm>
          <a:off x="5298722" y="450615"/>
          <a:ext cx="910539" cy="805454"/>
        </a:xfrm>
        <a:prstGeom prst="ellipse">
          <a:avLst/>
        </a:prstGeom>
        <a:solidFill>
          <a:srgbClr val="66FFFF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dsp:txBody>
      <dsp:txXfrm>
        <a:off x="5432067" y="568571"/>
        <a:ext cx="643849" cy="5695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0D43E5-249E-4D76-AC82-7610EF3694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AF8628-E2D7-4658-AAE9-90D66AE494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F13DC-A2A0-460D-B5FC-65313A19FC7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694CDD-76A2-4017-90CD-2E3958763F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82CDB-4ED7-4A36-A592-42770BC413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11EAC-1415-4392-989E-C76A2E5ABA8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52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5AA13-6100-45BE-AAAB-826A8BAE39F7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F79B0-3E82-469F-8BD2-3CB39C64C58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F79B0-3E82-469F-8BD2-3CB39C64C5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1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 un software de gestión de contenidos, que sirve para desarrollar sitios web y aplicaciones.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F79B0-3E82-469F-8BD2-3CB39C64C5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35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7"/>
          <p:cNvSpPr/>
          <p:nvPr/>
        </p:nvSpPr>
        <p:spPr>
          <a:xfrm>
            <a:off x="3564635" y="3250288"/>
            <a:ext cx="5579364" cy="3607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5579363" cy="3717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DDC86F-0B1B-4720-BA7B-CAF9EBE3A3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44735" y="1600041"/>
            <a:ext cx="2054530" cy="36579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7"/>
          <p:cNvSpPr/>
          <p:nvPr/>
        </p:nvSpPr>
        <p:spPr>
          <a:xfrm>
            <a:off x="3564635" y="3250288"/>
            <a:ext cx="5579364" cy="3607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941064" y="4922520"/>
            <a:ext cx="1432560" cy="309880"/>
          </a:xfrm>
          <a:custGeom>
            <a:avLst/>
            <a:gdLst/>
            <a:ahLst/>
            <a:cxnLst/>
            <a:rect l="l" t="t" r="r" b="b"/>
            <a:pathLst>
              <a:path w="1432560" h="309879">
                <a:moveTo>
                  <a:pt x="1380998" y="0"/>
                </a:moveTo>
                <a:lnTo>
                  <a:pt x="51562" y="0"/>
                </a:lnTo>
                <a:lnTo>
                  <a:pt x="31503" y="4056"/>
                </a:lnTo>
                <a:lnTo>
                  <a:pt x="15112" y="15112"/>
                </a:lnTo>
                <a:lnTo>
                  <a:pt x="4056" y="31503"/>
                </a:lnTo>
                <a:lnTo>
                  <a:pt x="0" y="51561"/>
                </a:lnTo>
                <a:lnTo>
                  <a:pt x="0" y="257809"/>
                </a:lnTo>
                <a:lnTo>
                  <a:pt x="4056" y="277868"/>
                </a:lnTo>
                <a:lnTo>
                  <a:pt x="15112" y="294258"/>
                </a:lnTo>
                <a:lnTo>
                  <a:pt x="31503" y="305315"/>
                </a:lnTo>
                <a:lnTo>
                  <a:pt x="51562" y="309371"/>
                </a:lnTo>
                <a:lnTo>
                  <a:pt x="1380998" y="309371"/>
                </a:lnTo>
                <a:lnTo>
                  <a:pt x="1401056" y="305315"/>
                </a:lnTo>
                <a:lnTo>
                  <a:pt x="1417447" y="294258"/>
                </a:lnTo>
                <a:lnTo>
                  <a:pt x="1428503" y="277868"/>
                </a:lnTo>
                <a:lnTo>
                  <a:pt x="1432560" y="257809"/>
                </a:lnTo>
                <a:lnTo>
                  <a:pt x="1432560" y="51561"/>
                </a:lnTo>
                <a:lnTo>
                  <a:pt x="1428503" y="31503"/>
                </a:lnTo>
                <a:lnTo>
                  <a:pt x="1417447" y="15112"/>
                </a:lnTo>
                <a:lnTo>
                  <a:pt x="1401056" y="4056"/>
                </a:lnTo>
                <a:lnTo>
                  <a:pt x="13809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5579363" cy="3717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770376" y="1626107"/>
            <a:ext cx="1432560" cy="309880"/>
          </a:xfrm>
          <a:custGeom>
            <a:avLst/>
            <a:gdLst/>
            <a:ahLst/>
            <a:cxnLst/>
            <a:rect l="l" t="t" r="r" b="b"/>
            <a:pathLst>
              <a:path w="1432560" h="309880">
                <a:moveTo>
                  <a:pt x="1380998" y="0"/>
                </a:moveTo>
                <a:lnTo>
                  <a:pt x="51562" y="0"/>
                </a:lnTo>
                <a:lnTo>
                  <a:pt x="31503" y="4056"/>
                </a:lnTo>
                <a:lnTo>
                  <a:pt x="15112" y="15112"/>
                </a:lnTo>
                <a:lnTo>
                  <a:pt x="4056" y="31503"/>
                </a:lnTo>
                <a:lnTo>
                  <a:pt x="0" y="51562"/>
                </a:lnTo>
                <a:lnTo>
                  <a:pt x="0" y="257809"/>
                </a:lnTo>
                <a:lnTo>
                  <a:pt x="4056" y="277868"/>
                </a:lnTo>
                <a:lnTo>
                  <a:pt x="15112" y="294258"/>
                </a:lnTo>
                <a:lnTo>
                  <a:pt x="31503" y="305315"/>
                </a:lnTo>
                <a:lnTo>
                  <a:pt x="51562" y="309371"/>
                </a:lnTo>
                <a:lnTo>
                  <a:pt x="1380998" y="309371"/>
                </a:lnTo>
                <a:lnTo>
                  <a:pt x="1401056" y="305315"/>
                </a:lnTo>
                <a:lnTo>
                  <a:pt x="1417447" y="294258"/>
                </a:lnTo>
                <a:lnTo>
                  <a:pt x="1428503" y="277868"/>
                </a:lnTo>
                <a:lnTo>
                  <a:pt x="1432560" y="257809"/>
                </a:lnTo>
                <a:lnTo>
                  <a:pt x="1432560" y="51562"/>
                </a:lnTo>
                <a:lnTo>
                  <a:pt x="1428503" y="31503"/>
                </a:lnTo>
                <a:lnTo>
                  <a:pt x="1417447" y="15112"/>
                </a:lnTo>
                <a:lnTo>
                  <a:pt x="1401056" y="4056"/>
                </a:lnTo>
                <a:lnTo>
                  <a:pt x="13809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83ACBC-1067-4375-8F4C-1DA4D3171F53}"/>
              </a:ext>
            </a:extLst>
          </p:cNvPr>
          <p:cNvSpPr/>
          <p:nvPr userDrawn="1"/>
        </p:nvSpPr>
        <p:spPr>
          <a:xfrm>
            <a:off x="3733800" y="1600200"/>
            <a:ext cx="1752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044A91-71DE-49B0-9891-D14DB02B22C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4800" y="304800"/>
            <a:ext cx="2116667" cy="381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200.2.15.136/gestiondecalidad/sites/default/files/Anexos_Web/1-PAP-GC001%20Anexo%20B.pdf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200.2.15.136/gestiondecalidad/sites/default/files/1-PAP-GC001_Web/index.html" TargetMode="External"/><Relationship Id="rId4" Type="http://schemas.openxmlformats.org/officeDocument/2006/relationships/hyperlink" Target="http://200.2.15.136/gestiondecalidad/sites/default/files/Anexos_Web/1-PAP-GC001%20Anexo%20D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estioncalidadyambiente.ucab.edu.ve/sites/default/files/BPMN_Guia_de_Referencia_ESP.pdf" TargetMode="External"/><Relationship Id="rId2" Type="http://schemas.openxmlformats.org/officeDocument/2006/relationships/hyperlink" Target="http://200.2.15.136/gestiondecalidad/sites/default/files/1-PAP-GC001_Web/index.html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620000" y="6126583"/>
            <a:ext cx="1346070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6699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Carmen Alfaro</a:t>
            </a:r>
            <a:endParaRPr lang="en-US" sz="1200" dirty="0">
              <a:solidFill>
                <a:srgbClr val="006699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z="1200" dirty="0" err="1">
                <a:solidFill>
                  <a:srgbClr val="006699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Lolimar</a:t>
            </a:r>
            <a:r>
              <a:rPr lang="en-US" sz="1200" dirty="0">
                <a:solidFill>
                  <a:srgbClr val="006699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6699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Muziotty</a:t>
            </a:r>
            <a:endParaRPr sz="1200" dirty="0">
              <a:solidFill>
                <a:srgbClr val="006699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52800" y="6584310"/>
            <a:ext cx="25146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1200" dirty="0">
                <a:solidFill>
                  <a:srgbClr val="006699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Enero 2024</a:t>
            </a:r>
            <a:endParaRPr sz="1200" dirty="0">
              <a:solidFill>
                <a:srgbClr val="006699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EE5208-D5F4-4BCB-A3D9-7BD8F99BC956}"/>
              </a:ext>
            </a:extLst>
          </p:cNvPr>
          <p:cNvSpPr txBox="1"/>
          <p:nvPr/>
        </p:nvSpPr>
        <p:spPr>
          <a:xfrm>
            <a:off x="4495800" y="2652014"/>
            <a:ext cx="4965629" cy="2131353"/>
          </a:xfrm>
          <a:prstGeom prst="rect">
            <a:avLst/>
          </a:prstGeom>
          <a:noFill/>
          <a:effectLst>
            <a:outerShdw blurRad="50800" dist="38100" dir="8100000" algn="tr" rotWithShape="0">
              <a:srgbClr val="66CCFF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TALLER WEB  </a:t>
            </a:r>
          </a:p>
          <a:p>
            <a:pPr algn="ctr"/>
            <a:r>
              <a:rPr lang="en-US" sz="3600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PORTAL CALIDAD </a:t>
            </a:r>
          </a:p>
          <a:p>
            <a:pPr algn="ctr"/>
            <a:r>
              <a:rPr lang="en-US" sz="3600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Y AMBIENTE</a:t>
            </a:r>
          </a:p>
          <a:p>
            <a:pPr algn="ctr"/>
            <a:endParaRPr lang="en-US" sz="1050" dirty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rgbClr val="006699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(versión 4) </a:t>
            </a:r>
            <a:r>
              <a:rPr lang="es-VE" sz="1400" dirty="0">
                <a:solidFill>
                  <a:srgbClr val="006699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NUEVO PORTAL</a:t>
            </a:r>
            <a:endParaRPr lang="en-US" sz="1400" dirty="0">
              <a:solidFill>
                <a:srgbClr val="006699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381000" y="1295400"/>
            <a:ext cx="4343400" cy="5006692"/>
            <a:chOff x="3097466" y="2732324"/>
            <a:chExt cx="3150934" cy="3538237"/>
          </a:xfrm>
          <a:effectLst>
            <a:outerShdw blurRad="50800" dist="38100" dir="5400000" algn="t" rotWithShape="0">
              <a:srgbClr val="3399FF">
                <a:alpha val="40000"/>
              </a:srgbClr>
            </a:outerShdw>
          </a:effectLst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7466" y="2732324"/>
              <a:ext cx="3150934" cy="35382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CCCC">
                  <a:alpha val="65000"/>
                </a:srgbClr>
              </a:outerShdw>
            </a:effectLst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7032" y="2962071"/>
              <a:ext cx="708733" cy="39774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43437" y="3505200"/>
              <a:ext cx="494653" cy="46851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49999" t="34663" r="33889" b="43778"/>
          <a:stretch/>
        </p:blipFill>
        <p:spPr>
          <a:xfrm>
            <a:off x="3363118" y="2601168"/>
            <a:ext cx="625377" cy="52303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/>
          <a:srcRect l="34636" t="16222" r="49808" b="65907"/>
          <a:stretch/>
        </p:blipFill>
        <p:spPr>
          <a:xfrm>
            <a:off x="1217847" y="3052004"/>
            <a:ext cx="662132" cy="47542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/>
          <a:srcRect l="34630" t="34663" r="49814" b="43778"/>
          <a:stretch/>
        </p:blipFill>
        <p:spPr>
          <a:xfrm>
            <a:off x="685800" y="1371600"/>
            <a:ext cx="612200" cy="53030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/>
          <a:srcRect l="50000" t="15333" r="35000" b="65111"/>
          <a:stretch/>
        </p:blipFill>
        <p:spPr>
          <a:xfrm>
            <a:off x="762000" y="2344617"/>
            <a:ext cx="629716" cy="5131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CBDF4BB-F40C-485D-A834-953184CA0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05" y="1215575"/>
            <a:ext cx="8853830" cy="553364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92005" y="826369"/>
            <a:ext cx="868680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15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Pantalla principal del Portal.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En la parte superior derecha esta el botón de iniciar sesión.</a:t>
            </a:r>
            <a:endParaRPr lang="es-VE" sz="14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377363" y="267317"/>
            <a:ext cx="1586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Pasos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en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el portal</a:t>
            </a:r>
          </a:p>
        </p:txBody>
      </p:sp>
      <p:sp>
        <p:nvSpPr>
          <p:cNvPr id="3" name="Elipse 2"/>
          <p:cNvSpPr/>
          <p:nvPr/>
        </p:nvSpPr>
        <p:spPr>
          <a:xfrm>
            <a:off x="8237621" y="1143000"/>
            <a:ext cx="755983" cy="4677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50" y="1394276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85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72794" y="1143000"/>
            <a:ext cx="8314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Luego de hacer </a:t>
            </a:r>
            <a:r>
              <a:rPr lang="es-ES" sz="16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click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en el botón de </a:t>
            </a:r>
            <a:r>
              <a:rPr lang="es-ES" sz="1600" u="sng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Iniciar sesión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,  a continuación, se le solicitara que introduzca su nombre de usuario y contraseña, usted </a:t>
            </a:r>
            <a:r>
              <a:rPr lang="es-ES" sz="1600" u="sng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debe escribir su usuario y clave que utiliza para entrar a todos los sistema de la UCAB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, luego hacer </a:t>
            </a:r>
            <a:r>
              <a:rPr lang="es-ES" sz="16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click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en el botón </a:t>
            </a:r>
            <a:r>
              <a:rPr lang="es-ES" sz="1600" u="sng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Acceder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</a:t>
            </a:r>
            <a:endParaRPr lang="es-VE" sz="16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133600"/>
            <a:ext cx="8254699" cy="3609145"/>
          </a:xfrm>
          <a:prstGeom prst="rect">
            <a:avLst/>
          </a:prstGeom>
        </p:spPr>
      </p:pic>
      <p:sp>
        <p:nvSpPr>
          <p:cNvPr id="7" name="Flecha arriba 6"/>
          <p:cNvSpPr/>
          <p:nvPr/>
        </p:nvSpPr>
        <p:spPr>
          <a:xfrm>
            <a:off x="2590800" y="4038600"/>
            <a:ext cx="45719" cy="762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8" name="Flecha arriba 7"/>
          <p:cNvSpPr/>
          <p:nvPr/>
        </p:nvSpPr>
        <p:spPr>
          <a:xfrm>
            <a:off x="3810000" y="4038600"/>
            <a:ext cx="45719" cy="762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9" name="Rectángulo 18"/>
          <p:cNvSpPr/>
          <p:nvPr/>
        </p:nvSpPr>
        <p:spPr>
          <a:xfrm>
            <a:off x="304800" y="801770"/>
            <a:ext cx="6019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INGRESAR AL PORTAL Y COLOCAR CREDENCIALES:</a:t>
            </a:r>
            <a:endParaRPr lang="es-VE" sz="16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795712"/>
            <a:ext cx="485775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33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21632" y="11430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La aplicación solicitara acceso a la información de su perfil, usted debe  </a:t>
            </a:r>
            <a:r>
              <a:rPr lang="es-ES" sz="1600" u="sng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hacer </a:t>
            </a:r>
            <a:r>
              <a:rPr lang="es-ES" sz="1600" u="sng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click</a:t>
            </a:r>
            <a:r>
              <a:rPr lang="es-ES" sz="1600" u="sng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en el botón “aprobar solo esta vez” y luego hacer </a:t>
            </a:r>
            <a:r>
              <a:rPr lang="es-ES" sz="1600" u="sng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click</a:t>
            </a:r>
            <a:r>
              <a:rPr lang="es-ES" sz="1600" u="sng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en “Continuar”.</a:t>
            </a:r>
            <a:endParaRPr lang="es-VE" sz="16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12281" b="7017"/>
          <a:stretch/>
        </p:blipFill>
        <p:spPr>
          <a:xfrm>
            <a:off x="619920" y="2057400"/>
            <a:ext cx="8001000" cy="3505200"/>
          </a:xfrm>
          <a:prstGeom prst="rect">
            <a:avLst/>
          </a:prstGeom>
          <a:effectLst>
            <a:outerShdw blurRad="50800" dist="38100" dir="16200000" rotWithShape="0">
              <a:srgbClr val="00FFFF">
                <a:alpha val="40000"/>
              </a:srgbClr>
            </a:outerShdw>
          </a:effectLst>
        </p:spPr>
      </p:pic>
      <p:sp>
        <p:nvSpPr>
          <p:cNvPr id="6" name="Flecha derecha 5"/>
          <p:cNvSpPr/>
          <p:nvPr/>
        </p:nvSpPr>
        <p:spPr>
          <a:xfrm>
            <a:off x="1787704" y="3647326"/>
            <a:ext cx="304800" cy="15239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114800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97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29280"/>
            <a:ext cx="8407113" cy="406638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72268" y="863025"/>
            <a:ext cx="80891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Luego se le solicitará que indique el nombre de su dependencia y extensión o número de contacto, luego hacer </a:t>
            </a:r>
            <a:r>
              <a:rPr lang="es-ES" sz="16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clikc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en “registrar”</a:t>
            </a:r>
            <a:endParaRPr lang="es-VE" sz="16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271789"/>
            <a:ext cx="52387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89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1000" y="803408"/>
            <a:ext cx="7315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A continuación aparecerá esta pantalla con sus datos</a:t>
            </a:r>
            <a:endParaRPr lang="es-VE" sz="16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10550" b="8416"/>
          <a:stretch/>
        </p:blipFill>
        <p:spPr>
          <a:xfrm>
            <a:off x="381000" y="1172784"/>
            <a:ext cx="8001000" cy="3581400"/>
          </a:xfrm>
          <a:prstGeom prst="rect">
            <a:avLst/>
          </a:prstGeom>
          <a:effectLst>
            <a:outerShdw blurRad="50800" dist="38100" algn="l" rotWithShape="0">
              <a:srgbClr val="00FFFF">
                <a:alpha val="40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685800" y="5029200"/>
            <a:ext cx="80250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Una vez que haya sido aprobada la solicitud, recibirá un correo electrónico con la asignación de la dependencia, grupo de servicios y sub-portales  por parte del equipo de la Dirección General de Calidad y Mejora Continua.</a:t>
            </a:r>
            <a:endParaRPr lang="es-VE" sz="16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826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0"/>
            <a:ext cx="6705600" cy="4095750"/>
          </a:xfrm>
          <a:prstGeom prst="rect">
            <a:avLst/>
          </a:prstGeom>
          <a:effectLst>
            <a:outerShdw blurRad="50800" dist="38100" dir="8100000" algn="tr" rotWithShape="0">
              <a:srgbClr val="00FFFF">
                <a:alpha val="40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7222" t="15333" r="37222" b="10889"/>
          <a:stretch/>
        </p:blipFill>
        <p:spPr>
          <a:xfrm>
            <a:off x="4495800" y="304605"/>
            <a:ext cx="3810000" cy="640099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7552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786EAF-601D-4623-93D9-9BB0121A4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2" y="896200"/>
            <a:ext cx="9144000" cy="5715000"/>
          </a:xfrm>
          <a:prstGeom prst="rect">
            <a:avLst/>
          </a:prstGeom>
        </p:spPr>
      </p:pic>
      <p:sp>
        <p:nvSpPr>
          <p:cNvPr id="28" name="Elipse 27"/>
          <p:cNvSpPr/>
          <p:nvPr/>
        </p:nvSpPr>
        <p:spPr>
          <a:xfrm>
            <a:off x="7164639" y="762001"/>
            <a:ext cx="1979361" cy="4556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6" name="Elipse 5"/>
          <p:cNvSpPr/>
          <p:nvPr/>
        </p:nvSpPr>
        <p:spPr>
          <a:xfrm>
            <a:off x="-76200" y="1241491"/>
            <a:ext cx="7469214" cy="341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27" name="CuadroTexto 26"/>
          <p:cNvSpPr txBox="1"/>
          <p:nvPr/>
        </p:nvSpPr>
        <p:spPr>
          <a:xfrm>
            <a:off x="212035" y="2216426"/>
            <a:ext cx="1481816" cy="664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VE"/>
            </a:defPPr>
            <a:lvl1pPr algn="ctr">
              <a:defRPr sz="11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Bloque 1 </a:t>
            </a:r>
          </a:p>
          <a:p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Pestañas de Información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076164" y="1325778"/>
            <a:ext cx="407440" cy="274094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49223" y="1787081"/>
            <a:ext cx="407440" cy="274094"/>
          </a:xfrm>
          <a:prstGeom prst="rect">
            <a:avLst/>
          </a:prstGeom>
        </p:spPr>
      </p:pic>
      <p:sp>
        <p:nvSpPr>
          <p:cNvPr id="30" name="object 6"/>
          <p:cNvSpPr txBox="1"/>
          <p:nvPr/>
        </p:nvSpPr>
        <p:spPr>
          <a:xfrm>
            <a:off x="7239000" y="1714794"/>
            <a:ext cx="1600200" cy="141315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VE"/>
            </a:defPPr>
            <a:lvl1pPr algn="ctr"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Bloque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2</a:t>
            </a:r>
            <a:endParaRPr lang="es-VE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  <a:p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Ingreso al</a:t>
            </a:r>
            <a:r>
              <a:rPr lang="es-VE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Sistema (Inicio de  Sesión,  Recuperación de 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contraseñas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, 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creación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de 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nuevas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cuentas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)</a:t>
            </a:r>
          </a:p>
        </p:txBody>
      </p:sp>
      <p:cxnSp>
        <p:nvCxnSpPr>
          <p:cNvPr id="34" name="Conector recto de flecha 33"/>
          <p:cNvCxnSpPr>
            <a:cxnSpLocks/>
            <a:endCxn id="16" idx="5"/>
          </p:cNvCxnSpPr>
          <p:nvPr/>
        </p:nvCxnSpPr>
        <p:spPr>
          <a:xfrm flipH="1" flipV="1">
            <a:off x="6735248" y="3235600"/>
            <a:ext cx="773473" cy="1171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>
            <a:endCxn id="17" idx="5"/>
          </p:cNvCxnSpPr>
          <p:nvPr/>
        </p:nvCxnSpPr>
        <p:spPr>
          <a:xfrm flipH="1" flipV="1">
            <a:off x="4487900" y="3236785"/>
            <a:ext cx="3044318" cy="1219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>
            <a:cxnSpLocks/>
          </p:cNvCxnSpPr>
          <p:nvPr/>
        </p:nvCxnSpPr>
        <p:spPr>
          <a:xfrm flipH="1">
            <a:off x="4654190" y="4436780"/>
            <a:ext cx="2854531" cy="216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object 7"/>
          <p:cNvSpPr txBox="1"/>
          <p:nvPr/>
        </p:nvSpPr>
        <p:spPr>
          <a:xfrm>
            <a:off x="7512750" y="3703694"/>
            <a:ext cx="1302347" cy="1572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VE"/>
            </a:defPPr>
            <a:lvl1pPr algn="ctr"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VE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Información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de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los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Subportales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de: Calidad, Ambiente, Laboratorios, </a:t>
            </a:r>
          </a:p>
          <a:p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UCAB Servicios, Fundación Andrés Bello </a:t>
            </a:r>
            <a:endParaRPr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3" name="TextBox 9">
            <a:extLst>
              <a:ext uri="{FF2B5EF4-FFF2-40B4-BE49-F238E27FC236}">
                <a16:creationId xmlns:a16="http://schemas.microsoft.com/office/drawing/2014/main" id="{F05765D7-4A75-41A7-99E1-86342225F925}"/>
              </a:ext>
            </a:extLst>
          </p:cNvPr>
          <p:cNvSpPr txBox="1"/>
          <p:nvPr/>
        </p:nvSpPr>
        <p:spPr>
          <a:xfrm>
            <a:off x="88773" y="246800"/>
            <a:ext cx="8750427" cy="473787"/>
          </a:xfrm>
          <a:custGeom>
            <a:avLst/>
            <a:gdLst>
              <a:gd name="connsiteX0" fmla="*/ 0 w 5091990"/>
              <a:gd name="connsiteY0" fmla="*/ 0 h 369332"/>
              <a:gd name="connsiteX1" fmla="*/ 5091990 w 5091990"/>
              <a:gd name="connsiteY1" fmla="*/ 0 h 369332"/>
              <a:gd name="connsiteX2" fmla="*/ 5091990 w 5091990"/>
              <a:gd name="connsiteY2" fmla="*/ 369332 h 369332"/>
              <a:gd name="connsiteX3" fmla="*/ 0 w 5091990"/>
              <a:gd name="connsiteY3" fmla="*/ 369332 h 369332"/>
              <a:gd name="connsiteX4" fmla="*/ 0 w 5091990"/>
              <a:gd name="connsiteY4" fmla="*/ 0 h 369332"/>
              <a:gd name="connsiteX0" fmla="*/ 0 w 5091990"/>
              <a:gd name="connsiteY0" fmla="*/ 0 h 369332"/>
              <a:gd name="connsiteX1" fmla="*/ 5091990 w 5091990"/>
              <a:gd name="connsiteY1" fmla="*/ 0 h 369332"/>
              <a:gd name="connsiteX2" fmla="*/ 5091990 w 5091990"/>
              <a:gd name="connsiteY2" fmla="*/ 369332 h 369332"/>
              <a:gd name="connsiteX3" fmla="*/ 0 w 5091990"/>
              <a:gd name="connsiteY3" fmla="*/ 369332 h 369332"/>
              <a:gd name="connsiteX4" fmla="*/ 0 w 5091990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1990" h="369332">
                <a:moveTo>
                  <a:pt x="0" y="0"/>
                </a:moveTo>
                <a:lnTo>
                  <a:pt x="5091990" y="0"/>
                </a:lnTo>
                <a:lnTo>
                  <a:pt x="5091990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solidFill>
            <a:srgbClr val="0099CC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309076" tIns="53340" rIns="99568" bIns="53340" numCol="1" spcCol="1270" anchor="ctr" anchorCtr="0">
            <a:noAutofit/>
          </a:bodyPr>
          <a:lstStyle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spc="-5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 algn="l">
              <a:defRPr/>
            </a:pPr>
            <a:r>
              <a:rPr lang="es-ES" sz="1600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4.- Navegación y búsqueda de la información en el nuevo Portal Web de Calidad y Ambiente.</a:t>
            </a:r>
            <a:endParaRPr lang="en-US" sz="1600" dirty="0">
              <a:solidFill>
                <a:schemeClr val="bg1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6019800" y="2895600"/>
            <a:ext cx="838200" cy="3983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7" name="Elipse 16"/>
          <p:cNvSpPr/>
          <p:nvPr/>
        </p:nvSpPr>
        <p:spPr>
          <a:xfrm>
            <a:off x="3772452" y="2903690"/>
            <a:ext cx="838200" cy="3902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8" name="Elipse 17"/>
          <p:cNvSpPr/>
          <p:nvPr/>
        </p:nvSpPr>
        <p:spPr>
          <a:xfrm>
            <a:off x="3835619" y="4624109"/>
            <a:ext cx="838200" cy="398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32" name="Elipse 31"/>
          <p:cNvSpPr/>
          <p:nvPr/>
        </p:nvSpPr>
        <p:spPr>
          <a:xfrm>
            <a:off x="6019800" y="4564977"/>
            <a:ext cx="838200" cy="398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cxnSp>
        <p:nvCxnSpPr>
          <p:cNvPr id="33" name="Conector recto de flecha 32"/>
          <p:cNvCxnSpPr>
            <a:cxnSpLocks/>
            <a:endCxn id="32" idx="7"/>
          </p:cNvCxnSpPr>
          <p:nvPr/>
        </p:nvCxnSpPr>
        <p:spPr>
          <a:xfrm flipH="1">
            <a:off x="6735248" y="4427408"/>
            <a:ext cx="773473" cy="195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Elipse 22">
            <a:extLst>
              <a:ext uri="{FF2B5EF4-FFF2-40B4-BE49-F238E27FC236}">
                <a16:creationId xmlns:a16="http://schemas.microsoft.com/office/drawing/2014/main" id="{02E6D56C-3B72-48C2-8DE8-34E6C2D9E009}"/>
              </a:ext>
            </a:extLst>
          </p:cNvPr>
          <p:cNvSpPr/>
          <p:nvPr/>
        </p:nvSpPr>
        <p:spPr>
          <a:xfrm>
            <a:off x="3962400" y="6205539"/>
            <a:ext cx="838200" cy="398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8CA5E0B5-39F8-425F-87DE-DB765E12970D}"/>
              </a:ext>
            </a:extLst>
          </p:cNvPr>
          <p:cNvCxnSpPr>
            <a:cxnSpLocks/>
            <a:endCxn id="23" idx="7"/>
          </p:cNvCxnSpPr>
          <p:nvPr/>
        </p:nvCxnSpPr>
        <p:spPr>
          <a:xfrm flipH="1">
            <a:off x="4677848" y="4476752"/>
            <a:ext cx="2830873" cy="1787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t="9111" b="71334"/>
          <a:stretch/>
        </p:blipFill>
        <p:spPr>
          <a:xfrm>
            <a:off x="0" y="0"/>
            <a:ext cx="8686800" cy="14478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340" y="-39696"/>
            <a:ext cx="1847248" cy="46397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6200" y="6513106"/>
            <a:ext cx="213360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VE" sz="11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Página de inicio o portada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6136832F-6525-4BCB-9624-2B69D2A9AB1B}"/>
              </a:ext>
            </a:extLst>
          </p:cNvPr>
          <p:cNvSpPr txBox="1"/>
          <p:nvPr/>
        </p:nvSpPr>
        <p:spPr>
          <a:xfrm>
            <a:off x="339356" y="6181338"/>
            <a:ext cx="8785590" cy="2616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VE"/>
            </a:defPPr>
            <a:lvl1pPr algn="ctr">
              <a:defRPr sz="1100" b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En esta pestaña se  visualiza 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los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documentos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aprobados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asociados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 al Grupo de Servicio y 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Dependencia</a:t>
            </a:r>
            <a:endParaRPr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9" name="object 5"/>
          <p:cNvSpPr txBox="1"/>
          <p:nvPr/>
        </p:nvSpPr>
        <p:spPr>
          <a:xfrm>
            <a:off x="762000" y="5837218"/>
            <a:ext cx="8400499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VE"/>
            </a:defPPr>
            <a:lvl1pPr>
              <a:defRPr sz="1100" b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En esta pestaña se  visualiza </a:t>
            </a:r>
            <a:r>
              <a:rPr lang="es-VE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los d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ocumentos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en  revisión  asociados al  Grupo de Servicio  y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Dependencia</a:t>
            </a:r>
            <a:endParaRPr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925CF87F-4256-41C1-86D0-49BF3AC2C351}"/>
              </a:ext>
            </a:extLst>
          </p:cNvPr>
          <p:cNvSpPr txBox="1"/>
          <p:nvPr/>
        </p:nvSpPr>
        <p:spPr>
          <a:xfrm>
            <a:off x="2423159" y="5029200"/>
            <a:ext cx="6720838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VE"/>
            </a:defPPr>
            <a:lvl1pPr>
              <a:defRPr sz="1100" b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En esta pestaña se  visualiza la lista del 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s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eguimiento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de las  Acciones ante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los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Riesgos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o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Desempeño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en Riesgos asociados  al Grupo de Servicio y 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Dependencia</a:t>
            </a:r>
            <a:endParaRPr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 flipH="1">
            <a:off x="213361" y="1298257"/>
            <a:ext cx="19902" cy="52148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H="1">
            <a:off x="594362" y="1278143"/>
            <a:ext cx="24566" cy="48940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1342180" y="1208722"/>
            <a:ext cx="14181" cy="45824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2337675" y="1208722"/>
            <a:ext cx="24525" cy="42551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ject 3">
            <a:extLst>
              <a:ext uri="{FF2B5EF4-FFF2-40B4-BE49-F238E27FC236}">
                <a16:creationId xmlns:a16="http://schemas.microsoft.com/office/drawing/2014/main" id="{AD702022-11C8-4F3C-952F-CE038794188A}"/>
              </a:ext>
            </a:extLst>
          </p:cNvPr>
          <p:cNvSpPr txBox="1"/>
          <p:nvPr/>
        </p:nvSpPr>
        <p:spPr>
          <a:xfrm>
            <a:off x="1485833" y="5517847"/>
            <a:ext cx="7676479" cy="2616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VE"/>
            </a:defPPr>
            <a:lvl1pPr>
              <a:defRPr sz="1100" b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En esta pestaña se 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visualiza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el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programa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de Auditoria </a:t>
            </a:r>
            <a:r>
              <a:rPr lang="es-VE" b="0" i="0" dirty="0">
                <a:solidFill>
                  <a:sysClr val="windowText" lastClr="000000"/>
                </a:solidFill>
                <a:effectLst/>
                <a:latin typeface="Lucida Grande"/>
              </a:rPr>
              <a:t>Interna</a:t>
            </a:r>
            <a:endParaRPr dirty="0">
              <a:solidFill>
                <a:sysClr val="windowText" lastClr="000000"/>
              </a:solidFill>
            </a:endParaRPr>
          </a:p>
        </p:txBody>
      </p:sp>
      <p:cxnSp>
        <p:nvCxnSpPr>
          <p:cNvPr id="24" name="Conector recto de flecha 23"/>
          <p:cNvCxnSpPr/>
          <p:nvPr/>
        </p:nvCxnSpPr>
        <p:spPr>
          <a:xfrm>
            <a:off x="3444761" y="1265396"/>
            <a:ext cx="403" cy="37638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ject 3"/>
          <p:cNvSpPr txBox="1"/>
          <p:nvPr/>
        </p:nvSpPr>
        <p:spPr>
          <a:xfrm>
            <a:off x="3570501" y="4522113"/>
            <a:ext cx="5573496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VE"/>
            </a:defPPr>
            <a:lvl1pPr>
              <a:defRPr sz="1100" b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En esta pestaña se  visualiza las listas  para el seguimiento de  los objetivos de 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calidad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y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acciones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de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mejora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de la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satisfacci</a:t>
            </a:r>
            <a:r>
              <a:rPr lang="es-VE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ó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n de la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Dependencia</a:t>
            </a:r>
            <a:endParaRPr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cxnSp>
        <p:nvCxnSpPr>
          <p:cNvPr id="29" name="Conector recto de flecha 28"/>
          <p:cNvCxnSpPr/>
          <p:nvPr/>
        </p:nvCxnSpPr>
        <p:spPr>
          <a:xfrm flipH="1">
            <a:off x="4320431" y="1265396"/>
            <a:ext cx="34692" cy="32567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383454D-D685-4BFC-AAA4-DBD211197EEA}"/>
              </a:ext>
            </a:extLst>
          </p:cNvPr>
          <p:cNvSpPr txBox="1"/>
          <p:nvPr/>
        </p:nvSpPr>
        <p:spPr>
          <a:xfrm>
            <a:off x="5535537" y="3570982"/>
            <a:ext cx="3608461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VE"/>
            </a:defPPr>
            <a:lvl1pPr>
              <a:defRPr sz="1100" b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VE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En esta pestaña se  visualiza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todas las guías o instructivos</a:t>
            </a:r>
            <a:endParaRPr lang="es-VE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cxnSp>
        <p:nvCxnSpPr>
          <p:cNvPr id="44" name="Conector recto de flecha 43"/>
          <p:cNvCxnSpPr/>
          <p:nvPr/>
        </p:nvCxnSpPr>
        <p:spPr>
          <a:xfrm flipH="1">
            <a:off x="5394960" y="1208722"/>
            <a:ext cx="26926" cy="28561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9C3E73F-D579-4238-B63F-72316C32CC5D}"/>
              </a:ext>
            </a:extLst>
          </p:cNvPr>
          <p:cNvSpPr txBox="1"/>
          <p:nvPr/>
        </p:nvSpPr>
        <p:spPr>
          <a:xfrm>
            <a:off x="4556758" y="4064913"/>
            <a:ext cx="4587239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VE"/>
            </a:defPPr>
            <a:lvl1pPr>
              <a:defRPr sz="1100" b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VE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En esta pestaña se  visualiza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solo las guías o instructivos internos de la dependencia</a:t>
            </a:r>
            <a:endParaRPr lang="es-VE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cxnSp>
        <p:nvCxnSpPr>
          <p:cNvPr id="121" name="Conector recto de flecha 120"/>
          <p:cNvCxnSpPr/>
          <p:nvPr/>
        </p:nvCxnSpPr>
        <p:spPr>
          <a:xfrm flipH="1">
            <a:off x="6309361" y="1247277"/>
            <a:ext cx="12735" cy="23416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A85D9E12-011F-4048-A276-4BD25FF200D6}"/>
              </a:ext>
            </a:extLst>
          </p:cNvPr>
          <p:cNvSpPr txBox="1"/>
          <p:nvPr/>
        </p:nvSpPr>
        <p:spPr>
          <a:xfrm>
            <a:off x="6423012" y="3074313"/>
            <a:ext cx="2720987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VE"/>
            </a:defPPr>
            <a:lvl1pPr>
              <a:defRPr sz="1100" b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defRPr>
            </a:lvl1pPr>
          </a:lstStyle>
          <a:p>
            <a:r>
              <a:rPr lang="es-VE" dirty="0"/>
              <a:t>En la Pestaña de Noticias se va a desplegar toda las noticias</a:t>
            </a:r>
          </a:p>
        </p:txBody>
      </p:sp>
      <p:cxnSp>
        <p:nvCxnSpPr>
          <p:cNvPr id="135" name="Conector recto de flecha 134"/>
          <p:cNvCxnSpPr/>
          <p:nvPr/>
        </p:nvCxnSpPr>
        <p:spPr>
          <a:xfrm flipH="1">
            <a:off x="6842761" y="1218857"/>
            <a:ext cx="16995" cy="18554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ector recto de flecha 158"/>
          <p:cNvCxnSpPr/>
          <p:nvPr/>
        </p:nvCxnSpPr>
        <p:spPr>
          <a:xfrm>
            <a:off x="7339767" y="1218857"/>
            <a:ext cx="0" cy="11849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CuadroTexto 172">
            <a:extLst>
              <a:ext uri="{FF2B5EF4-FFF2-40B4-BE49-F238E27FC236}">
                <a16:creationId xmlns:a16="http://schemas.microsoft.com/office/drawing/2014/main" id="{A85D9E12-011F-4048-A276-4BD25FF200D6}"/>
              </a:ext>
            </a:extLst>
          </p:cNvPr>
          <p:cNvSpPr txBox="1"/>
          <p:nvPr/>
        </p:nvSpPr>
        <p:spPr>
          <a:xfrm>
            <a:off x="6945240" y="2403787"/>
            <a:ext cx="2198759" cy="6001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VE"/>
            </a:defPPr>
            <a:lvl1pPr>
              <a:defRPr sz="11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VE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En la Pestaña de Ayuda se va a desplegar guía de acceso y navegación en el portal </a:t>
            </a:r>
          </a:p>
        </p:txBody>
      </p:sp>
      <p:sp>
        <p:nvSpPr>
          <p:cNvPr id="175" name="CuadroTexto 174">
            <a:extLst>
              <a:ext uri="{FF2B5EF4-FFF2-40B4-BE49-F238E27FC236}">
                <a16:creationId xmlns:a16="http://schemas.microsoft.com/office/drawing/2014/main" id="{A85D9E12-011F-4048-A276-4BD25FF200D6}"/>
              </a:ext>
            </a:extLst>
          </p:cNvPr>
          <p:cNvSpPr txBox="1"/>
          <p:nvPr/>
        </p:nvSpPr>
        <p:spPr>
          <a:xfrm>
            <a:off x="7423676" y="1386874"/>
            <a:ext cx="1671123" cy="93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VE"/>
            </a:defPPr>
            <a:lvl1pPr>
              <a:defRPr sz="11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VE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En la Pestaña de Quejas y Sugerencias va a desplegar el formulario  del canal UCAB</a:t>
            </a:r>
          </a:p>
        </p:txBody>
      </p:sp>
      <p:cxnSp>
        <p:nvCxnSpPr>
          <p:cNvPr id="202" name="Conector recto de flecha 201"/>
          <p:cNvCxnSpPr/>
          <p:nvPr/>
        </p:nvCxnSpPr>
        <p:spPr>
          <a:xfrm>
            <a:off x="7924800" y="1208722"/>
            <a:ext cx="0" cy="1790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77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3AEC1CE-0A3B-4B82-8D7D-F90A2A0BC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11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E5158C6-0CB8-487F-8F32-219461909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" y="685800"/>
            <a:ext cx="9144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69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 idx="4294967295"/>
          </p:nvPr>
        </p:nvSpPr>
        <p:spPr>
          <a:xfrm>
            <a:off x="5105400" y="1676400"/>
            <a:ext cx="24384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rtl="0">
              <a:lnSpc>
                <a:spcPct val="100000"/>
              </a:lnSpc>
              <a:spcBef>
                <a:spcPts val="100"/>
              </a:spcBef>
            </a:pPr>
            <a:r>
              <a:rPr sz="2400" kern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OBJETIVO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33800" y="2362200"/>
            <a:ext cx="5181600" cy="209095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ctr">
              <a:lnSpc>
                <a:spcPct val="150000"/>
              </a:lnSpc>
              <a:spcBef>
                <a:spcPts val="105"/>
              </a:spcBef>
            </a:pP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Proporcionar a los participantes conocimientos y términos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relacionados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con la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navegación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por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la web de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 nuevo portal de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Calidad y </a:t>
            </a:r>
            <a:r>
              <a:rPr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Ambiente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lang="es-VE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(versión 4 )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y su aplicación en  los procesos de la Universidad Católica Andrés Bello.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3179849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006699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92E5B86-84D9-405F-B074-A16F164B6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87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F29C912-5E0F-477C-B753-9A0FD6FFA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70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1" r="18334" b="222"/>
          <a:stretch/>
        </p:blipFill>
        <p:spPr>
          <a:xfrm>
            <a:off x="76200" y="92242"/>
            <a:ext cx="9067800" cy="68419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57200"/>
            <a:ext cx="865707" cy="4816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78" y="69039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56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07B706A-97DA-4E5A-9433-A98434982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334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200401"/>
            <a:ext cx="4192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1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9841EDD-AA3F-4E1A-A104-A3C9F962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1050"/>
            <a:ext cx="9144000" cy="5753100"/>
          </a:xfrm>
          <a:prstGeom prst="rect">
            <a:avLst/>
          </a:prstGeom>
        </p:spPr>
      </p:pic>
      <p:sp>
        <p:nvSpPr>
          <p:cNvPr id="4" name="Flecha izquierda 3">
            <a:extLst>
              <a:ext uri="{FF2B5EF4-FFF2-40B4-BE49-F238E27FC236}">
                <a16:creationId xmlns:a16="http://schemas.microsoft.com/office/drawing/2014/main" id="{F61A244C-766C-4BC0-8273-49190EDDF9E9}"/>
              </a:ext>
            </a:extLst>
          </p:cNvPr>
          <p:cNvSpPr/>
          <p:nvPr/>
        </p:nvSpPr>
        <p:spPr>
          <a:xfrm>
            <a:off x="7365360" y="5380074"/>
            <a:ext cx="304800" cy="1524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82D8B17-30AF-4CCE-A5F1-0F98C76206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621" y="5410200"/>
            <a:ext cx="419297" cy="41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83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11BAFB9-3FD3-47A7-891D-E75F6C2E3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99" b="5334"/>
          <a:stretch/>
        </p:blipFill>
        <p:spPr>
          <a:xfrm>
            <a:off x="228600" y="1143000"/>
            <a:ext cx="8839200" cy="5181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679A6A8-2B3B-4971-A31A-EAEB004E7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427228"/>
            <a:ext cx="419297" cy="41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27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3778" b="14089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62E2651F-0A19-4F1B-8BF6-D021E94CEEED}"/>
              </a:ext>
            </a:extLst>
          </p:cNvPr>
          <p:cNvSpPr/>
          <p:nvPr/>
        </p:nvSpPr>
        <p:spPr>
          <a:xfrm>
            <a:off x="2743200" y="5715000"/>
            <a:ext cx="38862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530714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63888" t="36666" r="16667" b="40222"/>
          <a:stretch/>
        </p:blipFill>
        <p:spPr>
          <a:xfrm>
            <a:off x="609600" y="2209800"/>
            <a:ext cx="3508130" cy="2880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317500" dir="5400000" sx="90000" sy="-19000" rotWithShape="0">
              <a:srgbClr val="006699">
                <a:alpha val="48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5000" t="7333" r="35000" b="7334"/>
          <a:stretch/>
        </p:blipFill>
        <p:spPr>
          <a:xfrm>
            <a:off x="4648200" y="152400"/>
            <a:ext cx="3686175" cy="6553200"/>
          </a:xfrm>
          <a:prstGeom prst="rect">
            <a:avLst/>
          </a:prstGeom>
          <a:effectLst>
            <a:outerShdw blurRad="50800" dist="38100" dir="13500000" algn="br" rotWithShape="0">
              <a:srgbClr val="66FFFF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9751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667000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62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C7CCF4F-4D3B-4E0F-B09D-69CA51A26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5626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B0D1740-DB08-466B-8C5A-8B17DF845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78430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28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A6AADA53-58FA-41F6-8C1A-2A7C70CC12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1991513"/>
              </p:ext>
            </p:extLst>
          </p:nvPr>
        </p:nvGraphicFramePr>
        <p:xfrm>
          <a:off x="1143000" y="990600"/>
          <a:ext cx="80772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60746542-DCC0-420D-AE29-CA6633F9B8ED}"/>
              </a:ext>
            </a:extLst>
          </p:cNvPr>
          <p:cNvSpPr/>
          <p:nvPr/>
        </p:nvSpPr>
        <p:spPr>
          <a:xfrm>
            <a:off x="228600" y="2667000"/>
            <a:ext cx="1828799" cy="1790700"/>
          </a:xfrm>
          <a:prstGeom prst="ellipse">
            <a:avLst/>
          </a:prstGeom>
          <a:solidFill>
            <a:srgbClr val="0099CC"/>
          </a:solidFill>
          <a:effectLst>
            <a:outerShdw blurRad="152400" dist="317500" dir="5400000" sx="90000" sy="-19000" rotWithShape="0">
              <a:srgbClr val="006699">
                <a:alpha val="62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228600" y="3200400"/>
            <a:ext cx="1828799" cy="627736"/>
          </a:xfrm>
          <a:prstGeom prst="rect">
            <a:avLst/>
          </a:prstGeom>
          <a:effectLst>
            <a:outerShdw blurRad="50800" dist="38100" dir="10800000" algn="r" rotWithShape="0">
              <a:schemeClr val="bg1">
                <a:alpha val="40000"/>
              </a:scheme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ctr" rtl="0">
              <a:spcBef>
                <a:spcPts val="100"/>
              </a:spcBef>
            </a:pPr>
            <a:r>
              <a:rPr sz="2000" kern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lang="es-VE" sz="2000" kern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ONTENIDO </a:t>
            </a:r>
            <a:br>
              <a:rPr lang="es-VE" sz="2000" kern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</a:br>
            <a:r>
              <a:rPr lang="es-VE" sz="2000" kern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DEL TALLER</a:t>
            </a:r>
            <a:endParaRPr sz="2000" kern="1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600" y="4038600"/>
            <a:ext cx="911280" cy="838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60FEC46-DB3E-4700-B627-F6E4C8DE40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" b="4667"/>
          <a:stretch/>
        </p:blipFill>
        <p:spPr>
          <a:xfrm>
            <a:off x="228600" y="931545"/>
            <a:ext cx="8686800" cy="49949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BF3FE7D-FD33-413F-BC6B-E0B81B6112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362200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98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22" t="8222" r="12778" b="9112"/>
          <a:stretch/>
        </p:blipFill>
        <p:spPr>
          <a:xfrm>
            <a:off x="0" y="838200"/>
            <a:ext cx="9144000" cy="5546482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4648200" y="5943600"/>
            <a:ext cx="1600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047B999-62F4-40F9-8225-D0F3F90A5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6079881"/>
            <a:ext cx="514350" cy="5143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7AB5B6C-B74D-4E02-A9B3-ACCDBAD5F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71500"/>
            <a:ext cx="8915400" cy="5715000"/>
          </a:xfrm>
          <a:prstGeom prst="rect">
            <a:avLst/>
          </a:prstGeom>
        </p:spPr>
      </p:pic>
      <p:sp>
        <p:nvSpPr>
          <p:cNvPr id="4" name="Flecha izquierda 3"/>
          <p:cNvSpPr/>
          <p:nvPr/>
        </p:nvSpPr>
        <p:spPr>
          <a:xfrm>
            <a:off x="2286000" y="1905000"/>
            <a:ext cx="533400" cy="1524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221940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831" y="1341119"/>
            <a:ext cx="8673465" cy="4032885"/>
            <a:chOff x="179831" y="1341119"/>
            <a:chExt cx="8673465" cy="4032885"/>
          </a:xfrm>
        </p:grpSpPr>
        <p:sp>
          <p:nvSpPr>
            <p:cNvPr id="3" name="object 3"/>
            <p:cNvSpPr/>
            <p:nvPr/>
          </p:nvSpPr>
          <p:spPr>
            <a:xfrm>
              <a:off x="179831" y="1341119"/>
              <a:ext cx="8673084" cy="40325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76599" y="3717036"/>
              <a:ext cx="215265" cy="431800"/>
            </a:xfrm>
            <a:custGeom>
              <a:avLst/>
              <a:gdLst/>
              <a:ahLst/>
              <a:cxnLst/>
              <a:rect l="l" t="t" r="r" b="b"/>
              <a:pathLst>
                <a:path w="215264" h="431800">
                  <a:moveTo>
                    <a:pt x="161162" y="0"/>
                  </a:moveTo>
                  <a:lnTo>
                    <a:pt x="53721" y="0"/>
                  </a:lnTo>
                  <a:lnTo>
                    <a:pt x="53721" y="323850"/>
                  </a:lnTo>
                  <a:lnTo>
                    <a:pt x="0" y="323850"/>
                  </a:lnTo>
                  <a:lnTo>
                    <a:pt x="107441" y="431291"/>
                  </a:lnTo>
                  <a:lnTo>
                    <a:pt x="214884" y="323850"/>
                  </a:lnTo>
                  <a:lnTo>
                    <a:pt x="161162" y="323850"/>
                  </a:lnTo>
                  <a:lnTo>
                    <a:pt x="16116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76599" y="3717036"/>
              <a:ext cx="215265" cy="431800"/>
            </a:xfrm>
            <a:custGeom>
              <a:avLst/>
              <a:gdLst/>
              <a:ahLst/>
              <a:cxnLst/>
              <a:rect l="l" t="t" r="r" b="b"/>
              <a:pathLst>
                <a:path w="215264" h="431800">
                  <a:moveTo>
                    <a:pt x="0" y="323850"/>
                  </a:moveTo>
                  <a:lnTo>
                    <a:pt x="53721" y="323850"/>
                  </a:lnTo>
                  <a:lnTo>
                    <a:pt x="53721" y="0"/>
                  </a:lnTo>
                  <a:lnTo>
                    <a:pt x="161162" y="0"/>
                  </a:lnTo>
                  <a:lnTo>
                    <a:pt x="161162" y="323850"/>
                  </a:lnTo>
                  <a:lnTo>
                    <a:pt x="214884" y="323850"/>
                  </a:lnTo>
                  <a:lnTo>
                    <a:pt x="107441" y="431291"/>
                  </a:lnTo>
                  <a:lnTo>
                    <a:pt x="0" y="323850"/>
                  </a:lnTo>
                  <a:close/>
                </a:path>
              </a:pathLst>
            </a:custGeom>
            <a:ln w="1523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473832" y="4250563"/>
            <a:ext cx="282575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1270" algn="ctr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Resumen del procedimiento  (se puede </a:t>
            </a: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visualizar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al  posicionar el mouse sobre el  diagrama sin hacer</a:t>
            </a:r>
            <a:r>
              <a:rPr sz="1600" b="1" spc="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clic)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1459" y="1484375"/>
            <a:ext cx="8425180" cy="4249420"/>
            <a:chOff x="251459" y="1484375"/>
            <a:chExt cx="8425180" cy="4249420"/>
          </a:xfrm>
        </p:grpSpPr>
        <p:sp>
          <p:nvSpPr>
            <p:cNvPr id="3" name="object 3"/>
            <p:cNvSpPr/>
            <p:nvPr/>
          </p:nvSpPr>
          <p:spPr>
            <a:xfrm>
              <a:off x="251459" y="1484375"/>
              <a:ext cx="8424672" cy="42489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76599" y="3717036"/>
              <a:ext cx="215265" cy="431800"/>
            </a:xfrm>
            <a:custGeom>
              <a:avLst/>
              <a:gdLst/>
              <a:ahLst/>
              <a:cxnLst/>
              <a:rect l="l" t="t" r="r" b="b"/>
              <a:pathLst>
                <a:path w="215264" h="431800">
                  <a:moveTo>
                    <a:pt x="161162" y="0"/>
                  </a:moveTo>
                  <a:lnTo>
                    <a:pt x="53721" y="0"/>
                  </a:lnTo>
                  <a:lnTo>
                    <a:pt x="53721" y="323850"/>
                  </a:lnTo>
                  <a:lnTo>
                    <a:pt x="0" y="323850"/>
                  </a:lnTo>
                  <a:lnTo>
                    <a:pt x="107441" y="431291"/>
                  </a:lnTo>
                  <a:lnTo>
                    <a:pt x="214884" y="323850"/>
                  </a:lnTo>
                  <a:lnTo>
                    <a:pt x="161162" y="323850"/>
                  </a:lnTo>
                  <a:lnTo>
                    <a:pt x="16116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76599" y="3717036"/>
              <a:ext cx="215265" cy="431800"/>
            </a:xfrm>
            <a:custGeom>
              <a:avLst/>
              <a:gdLst/>
              <a:ahLst/>
              <a:cxnLst/>
              <a:rect l="l" t="t" r="r" b="b"/>
              <a:pathLst>
                <a:path w="215264" h="431800">
                  <a:moveTo>
                    <a:pt x="0" y="323850"/>
                  </a:moveTo>
                  <a:lnTo>
                    <a:pt x="53721" y="323850"/>
                  </a:lnTo>
                  <a:lnTo>
                    <a:pt x="53721" y="0"/>
                  </a:lnTo>
                  <a:lnTo>
                    <a:pt x="161162" y="0"/>
                  </a:lnTo>
                  <a:lnTo>
                    <a:pt x="161162" y="323850"/>
                  </a:lnTo>
                  <a:lnTo>
                    <a:pt x="214884" y="323850"/>
                  </a:lnTo>
                  <a:lnTo>
                    <a:pt x="107441" y="431291"/>
                  </a:lnTo>
                  <a:lnTo>
                    <a:pt x="0" y="323850"/>
                  </a:lnTo>
                  <a:close/>
                </a:path>
              </a:pathLst>
            </a:custGeom>
            <a:ln w="1523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779014" y="4249039"/>
            <a:ext cx="11049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Hacer</a:t>
            </a:r>
            <a:r>
              <a:rPr sz="1800" b="1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clic  sobre el  diagrama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4695" y="1196339"/>
            <a:ext cx="8674735" cy="4392295"/>
            <a:chOff x="234695" y="1196339"/>
            <a:chExt cx="8674735" cy="4392295"/>
          </a:xfrm>
        </p:grpSpPr>
        <p:sp>
          <p:nvSpPr>
            <p:cNvPr id="3" name="object 3"/>
            <p:cNvSpPr/>
            <p:nvPr/>
          </p:nvSpPr>
          <p:spPr>
            <a:xfrm>
              <a:off x="234695" y="1196339"/>
              <a:ext cx="8674608" cy="43921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597902" y="2134361"/>
              <a:ext cx="1295400" cy="864235"/>
            </a:xfrm>
            <a:custGeom>
              <a:avLst/>
              <a:gdLst/>
              <a:ahLst/>
              <a:cxnLst/>
              <a:rect l="l" t="t" r="r" b="b"/>
              <a:pathLst>
                <a:path w="1295400" h="864235">
                  <a:moveTo>
                    <a:pt x="0" y="144017"/>
                  </a:moveTo>
                  <a:lnTo>
                    <a:pt x="7345" y="98511"/>
                  </a:lnTo>
                  <a:lnTo>
                    <a:pt x="27797" y="58978"/>
                  </a:lnTo>
                  <a:lnTo>
                    <a:pt x="58978" y="27797"/>
                  </a:lnTo>
                  <a:lnTo>
                    <a:pt x="98511" y="7345"/>
                  </a:lnTo>
                  <a:lnTo>
                    <a:pt x="144018" y="0"/>
                  </a:lnTo>
                  <a:lnTo>
                    <a:pt x="1151381" y="0"/>
                  </a:lnTo>
                  <a:lnTo>
                    <a:pt x="1196888" y="7345"/>
                  </a:lnTo>
                  <a:lnTo>
                    <a:pt x="1236421" y="27797"/>
                  </a:lnTo>
                  <a:lnTo>
                    <a:pt x="1267602" y="58978"/>
                  </a:lnTo>
                  <a:lnTo>
                    <a:pt x="1288054" y="98511"/>
                  </a:lnTo>
                  <a:lnTo>
                    <a:pt x="1295400" y="144017"/>
                  </a:lnTo>
                  <a:lnTo>
                    <a:pt x="1295400" y="720089"/>
                  </a:lnTo>
                  <a:lnTo>
                    <a:pt x="1288054" y="765596"/>
                  </a:lnTo>
                  <a:lnTo>
                    <a:pt x="1267602" y="805129"/>
                  </a:lnTo>
                  <a:lnTo>
                    <a:pt x="1236421" y="836310"/>
                  </a:lnTo>
                  <a:lnTo>
                    <a:pt x="1196888" y="856762"/>
                  </a:lnTo>
                  <a:lnTo>
                    <a:pt x="1151381" y="864108"/>
                  </a:lnTo>
                  <a:lnTo>
                    <a:pt x="144018" y="864108"/>
                  </a:lnTo>
                  <a:lnTo>
                    <a:pt x="98511" y="856762"/>
                  </a:lnTo>
                  <a:lnTo>
                    <a:pt x="58978" y="836310"/>
                  </a:lnTo>
                  <a:lnTo>
                    <a:pt x="27797" y="805129"/>
                  </a:lnTo>
                  <a:lnTo>
                    <a:pt x="7345" y="765596"/>
                  </a:lnTo>
                  <a:lnTo>
                    <a:pt x="0" y="720089"/>
                  </a:lnTo>
                  <a:lnTo>
                    <a:pt x="0" y="144017"/>
                  </a:lnTo>
                  <a:close/>
                </a:path>
              </a:pathLst>
            </a:custGeom>
            <a:ln w="25908">
              <a:solidFill>
                <a:srgbClr val="AE0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31507" y="2048382"/>
              <a:ext cx="868044" cy="307975"/>
            </a:xfrm>
            <a:custGeom>
              <a:avLst/>
              <a:gdLst/>
              <a:ahLst/>
              <a:cxnLst/>
              <a:rect l="l" t="t" r="r" b="b"/>
              <a:pathLst>
                <a:path w="868045" h="307975">
                  <a:moveTo>
                    <a:pt x="43544" y="28704"/>
                  </a:moveTo>
                  <a:lnTo>
                    <a:pt x="28807" y="31964"/>
                  </a:lnTo>
                  <a:lnTo>
                    <a:pt x="38842" y="43145"/>
                  </a:lnTo>
                  <a:lnTo>
                    <a:pt x="862838" y="307847"/>
                  </a:lnTo>
                  <a:lnTo>
                    <a:pt x="867537" y="293242"/>
                  </a:lnTo>
                  <a:lnTo>
                    <a:pt x="43544" y="28704"/>
                  </a:lnTo>
                  <a:close/>
                </a:path>
                <a:path w="868045" h="307975">
                  <a:moveTo>
                    <a:pt x="102997" y="0"/>
                  </a:moveTo>
                  <a:lnTo>
                    <a:pt x="0" y="22732"/>
                  </a:lnTo>
                  <a:lnTo>
                    <a:pt x="67691" y="98043"/>
                  </a:lnTo>
                  <a:lnTo>
                    <a:pt x="70485" y="101218"/>
                  </a:lnTo>
                  <a:lnTo>
                    <a:pt x="75311" y="101472"/>
                  </a:lnTo>
                  <a:lnTo>
                    <a:pt x="81534" y="95757"/>
                  </a:lnTo>
                  <a:lnTo>
                    <a:pt x="81788" y="91058"/>
                  </a:lnTo>
                  <a:lnTo>
                    <a:pt x="78994" y="87883"/>
                  </a:lnTo>
                  <a:lnTo>
                    <a:pt x="38842" y="43145"/>
                  </a:lnTo>
                  <a:lnTo>
                    <a:pt x="12065" y="34543"/>
                  </a:lnTo>
                  <a:lnTo>
                    <a:pt x="16637" y="20065"/>
                  </a:lnTo>
                  <a:lnTo>
                    <a:pt x="82590" y="20065"/>
                  </a:lnTo>
                  <a:lnTo>
                    <a:pt x="106299" y="14858"/>
                  </a:lnTo>
                  <a:lnTo>
                    <a:pt x="108839" y="10794"/>
                  </a:lnTo>
                  <a:lnTo>
                    <a:pt x="107950" y="6730"/>
                  </a:lnTo>
                  <a:lnTo>
                    <a:pt x="107061" y="2539"/>
                  </a:lnTo>
                  <a:lnTo>
                    <a:pt x="102997" y="0"/>
                  </a:lnTo>
                  <a:close/>
                </a:path>
                <a:path w="868045" h="307975">
                  <a:moveTo>
                    <a:pt x="16637" y="20065"/>
                  </a:moveTo>
                  <a:lnTo>
                    <a:pt x="12065" y="34543"/>
                  </a:lnTo>
                  <a:lnTo>
                    <a:pt x="38842" y="43145"/>
                  </a:lnTo>
                  <a:lnTo>
                    <a:pt x="31350" y="34797"/>
                  </a:lnTo>
                  <a:lnTo>
                    <a:pt x="16001" y="34797"/>
                  </a:lnTo>
                  <a:lnTo>
                    <a:pt x="20066" y="22225"/>
                  </a:lnTo>
                  <a:lnTo>
                    <a:pt x="23361" y="22225"/>
                  </a:lnTo>
                  <a:lnTo>
                    <a:pt x="16637" y="20065"/>
                  </a:lnTo>
                  <a:close/>
                </a:path>
                <a:path w="868045" h="307975">
                  <a:moveTo>
                    <a:pt x="20066" y="22225"/>
                  </a:moveTo>
                  <a:lnTo>
                    <a:pt x="16001" y="34797"/>
                  </a:lnTo>
                  <a:lnTo>
                    <a:pt x="28807" y="31964"/>
                  </a:lnTo>
                  <a:lnTo>
                    <a:pt x="20066" y="22225"/>
                  </a:lnTo>
                  <a:close/>
                </a:path>
                <a:path w="868045" h="307975">
                  <a:moveTo>
                    <a:pt x="28807" y="31964"/>
                  </a:moveTo>
                  <a:lnTo>
                    <a:pt x="16001" y="34797"/>
                  </a:lnTo>
                  <a:lnTo>
                    <a:pt x="31350" y="34797"/>
                  </a:lnTo>
                  <a:lnTo>
                    <a:pt x="28807" y="31964"/>
                  </a:lnTo>
                  <a:close/>
                </a:path>
                <a:path w="868045" h="307975">
                  <a:moveTo>
                    <a:pt x="23361" y="22225"/>
                  </a:moveTo>
                  <a:lnTo>
                    <a:pt x="20066" y="22225"/>
                  </a:lnTo>
                  <a:lnTo>
                    <a:pt x="28807" y="31964"/>
                  </a:lnTo>
                  <a:lnTo>
                    <a:pt x="43544" y="28704"/>
                  </a:lnTo>
                  <a:lnTo>
                    <a:pt x="23361" y="22225"/>
                  </a:lnTo>
                  <a:close/>
                </a:path>
                <a:path w="868045" h="307975">
                  <a:moveTo>
                    <a:pt x="82590" y="20065"/>
                  </a:moveTo>
                  <a:lnTo>
                    <a:pt x="16637" y="20065"/>
                  </a:lnTo>
                  <a:lnTo>
                    <a:pt x="43544" y="28704"/>
                  </a:lnTo>
                  <a:lnTo>
                    <a:pt x="82590" y="2006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589270" y="1728977"/>
            <a:ext cx="106489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es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lazar</a:t>
            </a:r>
            <a:r>
              <a:rPr sz="1400" b="1" spc="-15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e  a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través del  diagrama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4695" y="1196339"/>
            <a:ext cx="8674735" cy="4392295"/>
            <a:chOff x="234695" y="1196339"/>
            <a:chExt cx="8674735" cy="4392295"/>
          </a:xfrm>
        </p:grpSpPr>
        <p:sp>
          <p:nvSpPr>
            <p:cNvPr id="3" name="object 3"/>
            <p:cNvSpPr/>
            <p:nvPr/>
          </p:nvSpPr>
          <p:spPr>
            <a:xfrm>
              <a:off x="234695" y="1196339"/>
              <a:ext cx="8674608" cy="43921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36714" y="1558289"/>
              <a:ext cx="1656714" cy="288290"/>
            </a:xfrm>
            <a:custGeom>
              <a:avLst/>
              <a:gdLst/>
              <a:ahLst/>
              <a:cxnLst/>
              <a:rect l="l" t="t" r="r" b="b"/>
              <a:pathLst>
                <a:path w="1656715" h="288289">
                  <a:moveTo>
                    <a:pt x="0" y="48006"/>
                  </a:moveTo>
                  <a:lnTo>
                    <a:pt x="3768" y="29307"/>
                  </a:lnTo>
                  <a:lnTo>
                    <a:pt x="14049" y="14049"/>
                  </a:lnTo>
                  <a:lnTo>
                    <a:pt x="29307" y="3768"/>
                  </a:lnTo>
                  <a:lnTo>
                    <a:pt x="48005" y="0"/>
                  </a:lnTo>
                  <a:lnTo>
                    <a:pt x="1608581" y="0"/>
                  </a:lnTo>
                  <a:lnTo>
                    <a:pt x="1627280" y="3768"/>
                  </a:lnTo>
                  <a:lnTo>
                    <a:pt x="1642538" y="14049"/>
                  </a:lnTo>
                  <a:lnTo>
                    <a:pt x="1652819" y="29307"/>
                  </a:lnTo>
                  <a:lnTo>
                    <a:pt x="1656587" y="48006"/>
                  </a:lnTo>
                  <a:lnTo>
                    <a:pt x="1656587" y="240030"/>
                  </a:lnTo>
                  <a:lnTo>
                    <a:pt x="1652819" y="258728"/>
                  </a:lnTo>
                  <a:lnTo>
                    <a:pt x="1642538" y="273986"/>
                  </a:lnTo>
                  <a:lnTo>
                    <a:pt x="1627280" y="284267"/>
                  </a:lnTo>
                  <a:lnTo>
                    <a:pt x="1608581" y="288036"/>
                  </a:lnTo>
                  <a:lnTo>
                    <a:pt x="48005" y="288036"/>
                  </a:lnTo>
                  <a:lnTo>
                    <a:pt x="29307" y="284267"/>
                  </a:lnTo>
                  <a:lnTo>
                    <a:pt x="14049" y="273986"/>
                  </a:lnTo>
                  <a:lnTo>
                    <a:pt x="3768" y="258728"/>
                  </a:lnTo>
                  <a:lnTo>
                    <a:pt x="0" y="240030"/>
                  </a:lnTo>
                  <a:lnTo>
                    <a:pt x="0" y="48006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300216" y="1647570"/>
              <a:ext cx="935355" cy="106680"/>
            </a:xfrm>
            <a:custGeom>
              <a:avLst/>
              <a:gdLst/>
              <a:ahLst/>
              <a:cxnLst/>
              <a:rect l="l" t="t" r="r" b="b"/>
              <a:pathLst>
                <a:path w="935354" h="106680">
                  <a:moveTo>
                    <a:pt x="91059" y="0"/>
                  </a:moveTo>
                  <a:lnTo>
                    <a:pt x="87503" y="2158"/>
                  </a:lnTo>
                  <a:lnTo>
                    <a:pt x="0" y="53212"/>
                  </a:lnTo>
                  <a:lnTo>
                    <a:pt x="87503" y="104266"/>
                  </a:lnTo>
                  <a:lnTo>
                    <a:pt x="91059" y="106425"/>
                  </a:lnTo>
                  <a:lnTo>
                    <a:pt x="95758" y="105155"/>
                  </a:lnTo>
                  <a:lnTo>
                    <a:pt x="97917" y="101473"/>
                  </a:lnTo>
                  <a:lnTo>
                    <a:pt x="99949" y="97916"/>
                  </a:lnTo>
                  <a:lnTo>
                    <a:pt x="98806" y="93217"/>
                  </a:lnTo>
                  <a:lnTo>
                    <a:pt x="43301" y="60832"/>
                  </a:lnTo>
                  <a:lnTo>
                    <a:pt x="15112" y="60832"/>
                  </a:lnTo>
                  <a:lnTo>
                    <a:pt x="15112" y="45592"/>
                  </a:lnTo>
                  <a:lnTo>
                    <a:pt x="43301" y="45592"/>
                  </a:lnTo>
                  <a:lnTo>
                    <a:pt x="98806" y="13207"/>
                  </a:lnTo>
                  <a:lnTo>
                    <a:pt x="99949" y="8508"/>
                  </a:lnTo>
                  <a:lnTo>
                    <a:pt x="97917" y="4952"/>
                  </a:lnTo>
                  <a:lnTo>
                    <a:pt x="95758" y="1269"/>
                  </a:lnTo>
                  <a:lnTo>
                    <a:pt x="91059" y="0"/>
                  </a:lnTo>
                  <a:close/>
                </a:path>
                <a:path w="935354" h="106680">
                  <a:moveTo>
                    <a:pt x="43301" y="45592"/>
                  </a:moveTo>
                  <a:lnTo>
                    <a:pt x="15112" y="45592"/>
                  </a:lnTo>
                  <a:lnTo>
                    <a:pt x="15112" y="60832"/>
                  </a:lnTo>
                  <a:lnTo>
                    <a:pt x="43301" y="60832"/>
                  </a:lnTo>
                  <a:lnTo>
                    <a:pt x="41560" y="59816"/>
                  </a:lnTo>
                  <a:lnTo>
                    <a:pt x="18923" y="59816"/>
                  </a:lnTo>
                  <a:lnTo>
                    <a:pt x="18923" y="46608"/>
                  </a:lnTo>
                  <a:lnTo>
                    <a:pt x="41560" y="46608"/>
                  </a:lnTo>
                  <a:lnTo>
                    <a:pt x="43301" y="45592"/>
                  </a:lnTo>
                  <a:close/>
                </a:path>
                <a:path w="935354" h="106680">
                  <a:moveTo>
                    <a:pt x="934974" y="45592"/>
                  </a:moveTo>
                  <a:lnTo>
                    <a:pt x="43301" y="45592"/>
                  </a:lnTo>
                  <a:lnTo>
                    <a:pt x="30241" y="53212"/>
                  </a:lnTo>
                  <a:lnTo>
                    <a:pt x="43301" y="60832"/>
                  </a:lnTo>
                  <a:lnTo>
                    <a:pt x="934974" y="60832"/>
                  </a:lnTo>
                  <a:lnTo>
                    <a:pt x="934974" y="45592"/>
                  </a:lnTo>
                  <a:close/>
                </a:path>
                <a:path w="935354" h="106680">
                  <a:moveTo>
                    <a:pt x="18923" y="46608"/>
                  </a:moveTo>
                  <a:lnTo>
                    <a:pt x="18923" y="59816"/>
                  </a:lnTo>
                  <a:lnTo>
                    <a:pt x="30241" y="53212"/>
                  </a:lnTo>
                  <a:lnTo>
                    <a:pt x="18923" y="46608"/>
                  </a:lnTo>
                  <a:close/>
                </a:path>
                <a:path w="935354" h="106680">
                  <a:moveTo>
                    <a:pt x="30241" y="53212"/>
                  </a:moveTo>
                  <a:lnTo>
                    <a:pt x="18923" y="59816"/>
                  </a:lnTo>
                  <a:lnTo>
                    <a:pt x="41560" y="59816"/>
                  </a:lnTo>
                  <a:lnTo>
                    <a:pt x="30241" y="53212"/>
                  </a:lnTo>
                  <a:close/>
                </a:path>
                <a:path w="935354" h="106680">
                  <a:moveTo>
                    <a:pt x="41560" y="46608"/>
                  </a:moveTo>
                  <a:lnTo>
                    <a:pt x="18923" y="46608"/>
                  </a:lnTo>
                  <a:lnTo>
                    <a:pt x="30241" y="53212"/>
                  </a:lnTo>
                  <a:lnTo>
                    <a:pt x="41560" y="4660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588253" y="1585721"/>
            <a:ext cx="7899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0000"/>
                </a:solidFill>
                <a:latin typeface="Arial"/>
                <a:cs typeface="Arial"/>
              </a:rPr>
              <a:t>Ver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los  diagramas  pantalla  completa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4695" y="990600"/>
            <a:ext cx="8674735" cy="4876800"/>
            <a:chOff x="234695" y="990600"/>
            <a:chExt cx="8674735" cy="4876800"/>
          </a:xfrm>
        </p:grpSpPr>
        <p:sp>
          <p:nvSpPr>
            <p:cNvPr id="3" name="object 3"/>
            <p:cNvSpPr/>
            <p:nvPr/>
          </p:nvSpPr>
          <p:spPr>
            <a:xfrm>
              <a:off x="234695" y="990600"/>
              <a:ext cx="8674608" cy="4876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628138" y="1270254"/>
              <a:ext cx="4104640" cy="502920"/>
            </a:xfrm>
            <a:custGeom>
              <a:avLst/>
              <a:gdLst/>
              <a:ahLst/>
              <a:cxnLst/>
              <a:rect l="l" t="t" r="r" b="b"/>
              <a:pathLst>
                <a:path w="4104640" h="502919">
                  <a:moveTo>
                    <a:pt x="0" y="83820"/>
                  </a:moveTo>
                  <a:lnTo>
                    <a:pt x="6578" y="51167"/>
                  </a:lnTo>
                  <a:lnTo>
                    <a:pt x="24526" y="24526"/>
                  </a:lnTo>
                  <a:lnTo>
                    <a:pt x="51167" y="6578"/>
                  </a:lnTo>
                  <a:lnTo>
                    <a:pt x="83819" y="0"/>
                  </a:lnTo>
                  <a:lnTo>
                    <a:pt x="4020312" y="0"/>
                  </a:lnTo>
                  <a:lnTo>
                    <a:pt x="4052964" y="6578"/>
                  </a:lnTo>
                  <a:lnTo>
                    <a:pt x="4079605" y="24526"/>
                  </a:lnTo>
                  <a:lnTo>
                    <a:pt x="4097553" y="51167"/>
                  </a:lnTo>
                  <a:lnTo>
                    <a:pt x="4104132" y="83820"/>
                  </a:lnTo>
                  <a:lnTo>
                    <a:pt x="4104132" y="419100"/>
                  </a:lnTo>
                  <a:lnTo>
                    <a:pt x="4097553" y="451752"/>
                  </a:lnTo>
                  <a:lnTo>
                    <a:pt x="4079605" y="478393"/>
                  </a:lnTo>
                  <a:lnTo>
                    <a:pt x="4052964" y="496341"/>
                  </a:lnTo>
                  <a:lnTo>
                    <a:pt x="4020312" y="502920"/>
                  </a:lnTo>
                  <a:lnTo>
                    <a:pt x="83819" y="502920"/>
                  </a:lnTo>
                  <a:lnTo>
                    <a:pt x="51167" y="496341"/>
                  </a:lnTo>
                  <a:lnTo>
                    <a:pt x="24526" y="478393"/>
                  </a:lnTo>
                  <a:lnTo>
                    <a:pt x="6578" y="451752"/>
                  </a:lnTo>
                  <a:lnTo>
                    <a:pt x="0" y="419100"/>
                  </a:lnTo>
                  <a:lnTo>
                    <a:pt x="0" y="83820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858382" y="1767205"/>
              <a:ext cx="1235075" cy="2023110"/>
            </a:xfrm>
            <a:custGeom>
              <a:avLst/>
              <a:gdLst/>
              <a:ahLst/>
              <a:cxnLst/>
              <a:rect l="l" t="t" r="r" b="b"/>
              <a:pathLst>
                <a:path w="1235075" h="2023110">
                  <a:moveTo>
                    <a:pt x="1145159" y="1948053"/>
                  </a:moveTo>
                  <a:lnTo>
                    <a:pt x="1138300" y="1950085"/>
                  </a:lnTo>
                  <a:lnTo>
                    <a:pt x="1132205" y="1961261"/>
                  </a:lnTo>
                  <a:lnTo>
                    <a:pt x="1134237" y="1968119"/>
                  </a:lnTo>
                  <a:lnTo>
                    <a:pt x="1234566" y="2022602"/>
                  </a:lnTo>
                  <a:lnTo>
                    <a:pt x="1234329" y="2009140"/>
                  </a:lnTo>
                  <a:lnTo>
                    <a:pt x="1213103" y="2009140"/>
                  </a:lnTo>
                  <a:lnTo>
                    <a:pt x="1191143" y="1972985"/>
                  </a:lnTo>
                  <a:lnTo>
                    <a:pt x="1145159" y="1948053"/>
                  </a:lnTo>
                  <a:close/>
                </a:path>
                <a:path w="1235075" h="2023110">
                  <a:moveTo>
                    <a:pt x="1191143" y="1972985"/>
                  </a:moveTo>
                  <a:lnTo>
                    <a:pt x="1213103" y="2009140"/>
                  </a:lnTo>
                  <a:lnTo>
                    <a:pt x="1222567" y="2003425"/>
                  </a:lnTo>
                  <a:lnTo>
                    <a:pt x="1211452" y="2003425"/>
                  </a:lnTo>
                  <a:lnTo>
                    <a:pt x="1211083" y="1983787"/>
                  </a:lnTo>
                  <a:lnTo>
                    <a:pt x="1191143" y="1972985"/>
                  </a:lnTo>
                  <a:close/>
                </a:path>
                <a:path w="1235075" h="2023110">
                  <a:moveTo>
                    <a:pt x="1227327" y="1903476"/>
                  </a:moveTo>
                  <a:lnTo>
                    <a:pt x="1221105" y="1903603"/>
                  </a:lnTo>
                  <a:lnTo>
                    <a:pt x="1214755" y="1903603"/>
                  </a:lnTo>
                  <a:lnTo>
                    <a:pt x="1209674" y="1908810"/>
                  </a:lnTo>
                  <a:lnTo>
                    <a:pt x="1210657" y="1961099"/>
                  </a:lnTo>
                  <a:lnTo>
                    <a:pt x="1232662" y="1997329"/>
                  </a:lnTo>
                  <a:lnTo>
                    <a:pt x="1213103" y="2009140"/>
                  </a:lnTo>
                  <a:lnTo>
                    <a:pt x="1234329" y="2009140"/>
                  </a:lnTo>
                  <a:lnTo>
                    <a:pt x="1232662" y="1914779"/>
                  </a:lnTo>
                  <a:lnTo>
                    <a:pt x="1232535" y="1908429"/>
                  </a:lnTo>
                  <a:lnTo>
                    <a:pt x="1227327" y="1903476"/>
                  </a:lnTo>
                  <a:close/>
                </a:path>
                <a:path w="1235075" h="2023110">
                  <a:moveTo>
                    <a:pt x="1211083" y="1983787"/>
                  </a:moveTo>
                  <a:lnTo>
                    <a:pt x="1211452" y="2003425"/>
                  </a:lnTo>
                  <a:lnTo>
                    <a:pt x="1228343" y="1993138"/>
                  </a:lnTo>
                  <a:lnTo>
                    <a:pt x="1211083" y="1983787"/>
                  </a:lnTo>
                  <a:close/>
                </a:path>
                <a:path w="1235075" h="2023110">
                  <a:moveTo>
                    <a:pt x="1210657" y="1961099"/>
                  </a:moveTo>
                  <a:lnTo>
                    <a:pt x="1211083" y="1983787"/>
                  </a:lnTo>
                  <a:lnTo>
                    <a:pt x="1228343" y="1993138"/>
                  </a:lnTo>
                  <a:lnTo>
                    <a:pt x="1211452" y="2003425"/>
                  </a:lnTo>
                  <a:lnTo>
                    <a:pt x="1222567" y="2003425"/>
                  </a:lnTo>
                  <a:lnTo>
                    <a:pt x="1232662" y="1997329"/>
                  </a:lnTo>
                  <a:lnTo>
                    <a:pt x="1210657" y="1961099"/>
                  </a:lnTo>
                  <a:close/>
                </a:path>
                <a:path w="1235075" h="2023110">
                  <a:moveTo>
                    <a:pt x="19557" y="0"/>
                  </a:moveTo>
                  <a:lnTo>
                    <a:pt x="0" y="11937"/>
                  </a:lnTo>
                  <a:lnTo>
                    <a:pt x="1191143" y="1972985"/>
                  </a:lnTo>
                  <a:lnTo>
                    <a:pt x="1211083" y="1983787"/>
                  </a:lnTo>
                  <a:lnTo>
                    <a:pt x="1210657" y="1961099"/>
                  </a:lnTo>
                  <a:lnTo>
                    <a:pt x="1955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028433" y="3816807"/>
            <a:ext cx="147320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08965" algn="l"/>
              </a:tabLst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Mensaje</a:t>
            </a:r>
            <a:r>
              <a:rPr sz="18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para  salir	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del 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diagrama en  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pantalla 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completa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459" y="1124711"/>
            <a:ext cx="8674608" cy="4392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98993" y="3170300"/>
            <a:ext cx="947419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Vista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en  </a:t>
            </a: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modo 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Pantalla  Co</a:t>
            </a:r>
            <a:r>
              <a:rPr sz="1600" b="1" spc="-15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ple</a:t>
            </a:r>
            <a:r>
              <a:rPr sz="1600" b="1" spc="-15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3359" y="1276985"/>
            <a:ext cx="8930640" cy="5581015"/>
            <a:chOff x="213359" y="1051560"/>
            <a:chExt cx="8930640" cy="5581015"/>
          </a:xfrm>
        </p:grpSpPr>
        <p:sp>
          <p:nvSpPr>
            <p:cNvPr id="3" name="object 3"/>
            <p:cNvSpPr/>
            <p:nvPr/>
          </p:nvSpPr>
          <p:spPr>
            <a:xfrm>
              <a:off x="213359" y="1051560"/>
              <a:ext cx="8930639" cy="55808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95321" y="1558290"/>
              <a:ext cx="721360" cy="215265"/>
            </a:xfrm>
            <a:custGeom>
              <a:avLst/>
              <a:gdLst/>
              <a:ahLst/>
              <a:cxnLst/>
              <a:rect l="l" t="t" r="r" b="b"/>
              <a:pathLst>
                <a:path w="721360" h="215264">
                  <a:moveTo>
                    <a:pt x="0" y="35813"/>
                  </a:moveTo>
                  <a:lnTo>
                    <a:pt x="2809" y="21859"/>
                  </a:lnTo>
                  <a:lnTo>
                    <a:pt x="10477" y="10477"/>
                  </a:lnTo>
                  <a:lnTo>
                    <a:pt x="21859" y="2809"/>
                  </a:lnTo>
                  <a:lnTo>
                    <a:pt x="35813" y="0"/>
                  </a:lnTo>
                  <a:lnTo>
                    <a:pt x="685038" y="0"/>
                  </a:lnTo>
                  <a:lnTo>
                    <a:pt x="698992" y="2809"/>
                  </a:lnTo>
                  <a:lnTo>
                    <a:pt x="710374" y="10477"/>
                  </a:lnTo>
                  <a:lnTo>
                    <a:pt x="718042" y="21859"/>
                  </a:lnTo>
                  <a:lnTo>
                    <a:pt x="720851" y="35813"/>
                  </a:lnTo>
                  <a:lnTo>
                    <a:pt x="720851" y="179070"/>
                  </a:lnTo>
                  <a:lnTo>
                    <a:pt x="718042" y="193024"/>
                  </a:lnTo>
                  <a:lnTo>
                    <a:pt x="710374" y="204406"/>
                  </a:lnTo>
                  <a:lnTo>
                    <a:pt x="698992" y="212074"/>
                  </a:lnTo>
                  <a:lnTo>
                    <a:pt x="685038" y="214884"/>
                  </a:lnTo>
                  <a:lnTo>
                    <a:pt x="35813" y="214884"/>
                  </a:lnTo>
                  <a:lnTo>
                    <a:pt x="21859" y="212074"/>
                  </a:lnTo>
                  <a:lnTo>
                    <a:pt x="10477" y="204406"/>
                  </a:lnTo>
                  <a:lnTo>
                    <a:pt x="2809" y="193024"/>
                  </a:lnTo>
                  <a:lnTo>
                    <a:pt x="0" y="179070"/>
                  </a:lnTo>
                  <a:lnTo>
                    <a:pt x="0" y="35813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11220" y="1657858"/>
              <a:ext cx="3821429" cy="2513330"/>
            </a:xfrm>
            <a:custGeom>
              <a:avLst/>
              <a:gdLst/>
              <a:ahLst/>
              <a:cxnLst/>
              <a:rect l="l" t="t" r="r" b="b"/>
              <a:pathLst>
                <a:path w="3821429" h="2513329">
                  <a:moveTo>
                    <a:pt x="3716781" y="2492247"/>
                  </a:moveTo>
                  <a:lnTo>
                    <a:pt x="3713226" y="2495422"/>
                  </a:lnTo>
                  <a:lnTo>
                    <a:pt x="3712972" y="2499741"/>
                  </a:lnTo>
                  <a:lnTo>
                    <a:pt x="3712845" y="2503931"/>
                  </a:lnTo>
                  <a:lnTo>
                    <a:pt x="3716020" y="2507487"/>
                  </a:lnTo>
                  <a:lnTo>
                    <a:pt x="3821303" y="2513075"/>
                  </a:lnTo>
                  <a:lnTo>
                    <a:pt x="3820355" y="2511171"/>
                  </a:lnTo>
                  <a:lnTo>
                    <a:pt x="3804538" y="2511171"/>
                  </a:lnTo>
                  <a:lnTo>
                    <a:pt x="3780982" y="2495701"/>
                  </a:lnTo>
                  <a:lnTo>
                    <a:pt x="3716781" y="2492247"/>
                  </a:lnTo>
                  <a:close/>
                </a:path>
                <a:path w="3821429" h="2513329">
                  <a:moveTo>
                    <a:pt x="3780982" y="2495701"/>
                  </a:moveTo>
                  <a:lnTo>
                    <a:pt x="3804538" y="2511171"/>
                  </a:lnTo>
                  <a:lnTo>
                    <a:pt x="3806550" y="2508122"/>
                  </a:lnTo>
                  <a:lnTo>
                    <a:pt x="3801872" y="2508122"/>
                  </a:lnTo>
                  <a:lnTo>
                    <a:pt x="3796101" y="2496507"/>
                  </a:lnTo>
                  <a:lnTo>
                    <a:pt x="3780982" y="2495701"/>
                  </a:lnTo>
                  <a:close/>
                </a:path>
                <a:path w="3821429" h="2513329">
                  <a:moveTo>
                    <a:pt x="3769740" y="2417064"/>
                  </a:moveTo>
                  <a:lnTo>
                    <a:pt x="3766057" y="2418968"/>
                  </a:lnTo>
                  <a:lnTo>
                    <a:pt x="3762248" y="2420873"/>
                  </a:lnTo>
                  <a:lnTo>
                    <a:pt x="3760724" y="2425446"/>
                  </a:lnTo>
                  <a:lnTo>
                    <a:pt x="3762629" y="2429129"/>
                  </a:lnTo>
                  <a:lnTo>
                    <a:pt x="3789405" y="2483027"/>
                  </a:lnTo>
                  <a:lnTo>
                    <a:pt x="3812921" y="2498471"/>
                  </a:lnTo>
                  <a:lnTo>
                    <a:pt x="3804538" y="2511171"/>
                  </a:lnTo>
                  <a:lnTo>
                    <a:pt x="3820355" y="2511171"/>
                  </a:lnTo>
                  <a:lnTo>
                    <a:pt x="3774312" y="2418587"/>
                  </a:lnTo>
                  <a:lnTo>
                    <a:pt x="3769740" y="2417064"/>
                  </a:lnTo>
                  <a:close/>
                </a:path>
                <a:path w="3821429" h="2513329">
                  <a:moveTo>
                    <a:pt x="3796101" y="2496507"/>
                  </a:moveTo>
                  <a:lnTo>
                    <a:pt x="3801872" y="2508122"/>
                  </a:lnTo>
                  <a:lnTo>
                    <a:pt x="3809110" y="2497200"/>
                  </a:lnTo>
                  <a:lnTo>
                    <a:pt x="3796101" y="2496507"/>
                  </a:lnTo>
                  <a:close/>
                </a:path>
                <a:path w="3821429" h="2513329">
                  <a:moveTo>
                    <a:pt x="3789405" y="2483027"/>
                  </a:moveTo>
                  <a:lnTo>
                    <a:pt x="3796101" y="2496507"/>
                  </a:lnTo>
                  <a:lnTo>
                    <a:pt x="3809110" y="2497200"/>
                  </a:lnTo>
                  <a:lnTo>
                    <a:pt x="3801872" y="2508122"/>
                  </a:lnTo>
                  <a:lnTo>
                    <a:pt x="3806550" y="2508122"/>
                  </a:lnTo>
                  <a:lnTo>
                    <a:pt x="3812921" y="2498471"/>
                  </a:lnTo>
                  <a:lnTo>
                    <a:pt x="3789405" y="2483027"/>
                  </a:lnTo>
                  <a:close/>
                </a:path>
                <a:path w="3821429" h="2513329">
                  <a:moveTo>
                    <a:pt x="8381" y="0"/>
                  </a:moveTo>
                  <a:lnTo>
                    <a:pt x="0" y="12700"/>
                  </a:lnTo>
                  <a:lnTo>
                    <a:pt x="3780982" y="2495701"/>
                  </a:lnTo>
                  <a:lnTo>
                    <a:pt x="3796101" y="2496507"/>
                  </a:lnTo>
                  <a:lnTo>
                    <a:pt x="3789405" y="2483027"/>
                  </a:lnTo>
                  <a:lnTo>
                    <a:pt x="838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762494" y="4732400"/>
              <a:ext cx="706120" cy="215265"/>
            </a:xfrm>
            <a:custGeom>
              <a:avLst/>
              <a:gdLst/>
              <a:ahLst/>
              <a:cxnLst/>
              <a:rect l="l" t="t" r="r" b="b"/>
              <a:pathLst>
                <a:path w="706120" h="215264">
                  <a:moveTo>
                    <a:pt x="164592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64592" y="16764"/>
                  </a:lnTo>
                  <a:lnTo>
                    <a:pt x="164592" y="0"/>
                  </a:lnTo>
                  <a:close/>
                </a:path>
                <a:path w="706120" h="215264">
                  <a:moveTo>
                    <a:pt x="705612" y="198120"/>
                  </a:moveTo>
                  <a:lnTo>
                    <a:pt x="164592" y="198120"/>
                  </a:lnTo>
                  <a:lnTo>
                    <a:pt x="164592" y="214884"/>
                  </a:lnTo>
                  <a:lnTo>
                    <a:pt x="705612" y="214884"/>
                  </a:lnTo>
                  <a:lnTo>
                    <a:pt x="705612" y="198120"/>
                  </a:lnTo>
                  <a:close/>
                </a:path>
              </a:pathLst>
            </a:custGeom>
            <a:solidFill>
              <a:srgbClr val="008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812026" y="3179698"/>
            <a:ext cx="2094864" cy="2402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FF0000"/>
                </a:solidFill>
                <a:latin typeface="Arial"/>
                <a:cs typeface="Arial"/>
              </a:rPr>
              <a:t>Para </a:t>
            </a:r>
            <a:r>
              <a:rPr sz="1300" spc="-10" dirty="0">
                <a:solidFill>
                  <a:srgbClr val="FF0000"/>
                </a:solidFill>
                <a:latin typeface="Arial"/>
                <a:cs typeface="Arial"/>
              </a:rPr>
              <a:t>ver </a:t>
            </a:r>
            <a:r>
              <a:rPr sz="1300" spc="-5" dirty="0">
                <a:solidFill>
                  <a:srgbClr val="FF0000"/>
                </a:solidFill>
                <a:latin typeface="Arial"/>
                <a:cs typeface="Arial"/>
              </a:rPr>
              <a:t>las propiedades de  los Atributos que contempla  tanto las fichas de procesos  y los procedimientos.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50">
              <a:latin typeface="Arial"/>
              <a:cs typeface="Arial"/>
            </a:endParaRPr>
          </a:p>
          <a:p>
            <a:pPr marL="12700" marR="139065">
              <a:lnSpc>
                <a:spcPct val="100000"/>
              </a:lnSpc>
            </a:pPr>
            <a:r>
              <a:rPr sz="1300" spc="-5" dirty="0">
                <a:solidFill>
                  <a:srgbClr val="FF0000"/>
                </a:solidFill>
                <a:latin typeface="Arial"/>
                <a:cs typeface="Arial"/>
              </a:rPr>
              <a:t>Para más información  acerca de las propiedades  de los atributos </a:t>
            </a:r>
            <a:r>
              <a:rPr sz="1300" spc="-10" dirty="0">
                <a:solidFill>
                  <a:srgbClr val="FF0000"/>
                </a:solidFill>
                <a:latin typeface="Arial"/>
                <a:cs typeface="Arial"/>
              </a:rPr>
              <a:t>ver </a:t>
            </a:r>
            <a:r>
              <a:rPr sz="1300" spc="-5" dirty="0">
                <a:solidFill>
                  <a:srgbClr val="FF0000"/>
                </a:solidFill>
                <a:latin typeface="Arial"/>
                <a:cs typeface="Arial"/>
              </a:rPr>
              <a:t>los  </a:t>
            </a:r>
            <a:r>
              <a:rPr sz="1300" b="1" spc="-10" dirty="0">
                <a:solidFill>
                  <a:srgbClr val="FF0000"/>
                </a:solidFill>
                <a:latin typeface="Arial"/>
                <a:cs typeface="Arial"/>
              </a:rPr>
              <a:t>Anexos </a:t>
            </a:r>
            <a:r>
              <a:rPr sz="1300" b="1" u="heavy" spc="-5" dirty="0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  <a:latin typeface="Arial"/>
                <a:cs typeface="Arial"/>
                <a:hlinkClick r:id="rId3"/>
              </a:rPr>
              <a:t>B</a:t>
            </a:r>
            <a:r>
              <a:rPr sz="1300" b="1" spc="-5" dirty="0">
                <a:solidFill>
                  <a:srgbClr val="0080FF"/>
                </a:solidFill>
                <a:latin typeface="Arial"/>
                <a:cs typeface="Arial"/>
                <a:hlinkClick r:id="rId3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Arial"/>
                <a:cs typeface="Arial"/>
              </a:rPr>
              <a:t>y </a:t>
            </a:r>
            <a:r>
              <a:rPr sz="1300" b="1" spc="-5" dirty="0">
                <a:solidFill>
                  <a:srgbClr val="0080FF"/>
                </a:solidFill>
                <a:latin typeface="Arial"/>
                <a:cs typeface="Arial"/>
                <a:hlinkClick r:id="rId4"/>
              </a:rPr>
              <a:t>D </a:t>
            </a:r>
            <a:r>
              <a:rPr sz="1300" spc="-10" dirty="0">
                <a:solidFill>
                  <a:srgbClr val="FF0000"/>
                </a:solidFill>
                <a:latin typeface="Arial"/>
                <a:cs typeface="Arial"/>
              </a:rPr>
              <a:t>del  </a:t>
            </a:r>
            <a:r>
              <a:rPr sz="1300" spc="-10" dirty="0">
                <a:solidFill>
                  <a:srgbClr val="FF0000"/>
                </a:solidFill>
                <a:latin typeface="Arial"/>
                <a:cs typeface="Arial"/>
                <a:hlinkClick r:id="rId5"/>
              </a:rPr>
              <a:t>Procedimiento </a:t>
            </a:r>
            <a:r>
              <a:rPr sz="1300" b="1" spc="-30" dirty="0">
                <a:solidFill>
                  <a:srgbClr val="0080FF"/>
                </a:solidFill>
                <a:latin typeface="Arial"/>
                <a:cs typeface="Arial"/>
                <a:hlinkClick r:id="rId5"/>
              </a:rPr>
              <a:t>1-PAG-  </a:t>
            </a:r>
            <a:r>
              <a:rPr sz="1300" b="1" u="heavy" spc="-5" dirty="0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  <a:latin typeface="Arial"/>
                <a:cs typeface="Arial"/>
                <a:hlinkClick r:id="rId5"/>
              </a:rPr>
              <a:t>GC001 Control de </a:t>
            </a:r>
            <a:r>
              <a:rPr sz="1300" b="1" spc="-5" dirty="0">
                <a:solidFill>
                  <a:srgbClr val="0080FF"/>
                </a:solidFill>
                <a:latin typeface="Arial"/>
                <a:cs typeface="Arial"/>
                <a:hlinkClick r:id="rId5"/>
              </a:rPr>
              <a:t> </a:t>
            </a:r>
            <a:r>
              <a:rPr sz="1300" b="1" u="heavy" spc="-5" dirty="0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  <a:latin typeface="Arial"/>
                <a:cs typeface="Arial"/>
                <a:hlinkClick r:id="rId5"/>
              </a:rPr>
              <a:t>Documentos</a:t>
            </a:r>
            <a:r>
              <a:rPr sz="1300" spc="-5" dirty="0">
                <a:solidFill>
                  <a:srgbClr val="FF0000"/>
                </a:solidFill>
                <a:latin typeface="Arial"/>
                <a:cs typeface="Arial"/>
                <a:hlinkClick r:id="rId5"/>
              </a:rPr>
              <a:t>.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B7F20D-3E9C-4543-837C-10FE251A106D}"/>
              </a:ext>
            </a:extLst>
          </p:cNvPr>
          <p:cNvSpPr txBox="1"/>
          <p:nvPr/>
        </p:nvSpPr>
        <p:spPr>
          <a:xfrm>
            <a:off x="152400" y="1447800"/>
            <a:ext cx="7315200" cy="2313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El proyecto Portal Web de Calidad y Ambiente de la UCAB, busca el desarrollo completo de un portal web que gestione la publicación, y difusión de la información en 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Subportales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Los 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Subportales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son: Calidad, Ambiente, Laboratorios, UCAB Servicios, Fundación 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Andres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Bello y las organizaciones asociadas a la UCAB que disponen de un Sistema de Gestión Documental independiente o una complejidad en la administración de su documentación que con lleve a la creación de un 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Subportal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s-ES" sz="14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5765D7-4A75-41A7-99E1-86342225F925}"/>
              </a:ext>
            </a:extLst>
          </p:cNvPr>
          <p:cNvSpPr txBox="1"/>
          <p:nvPr/>
        </p:nvSpPr>
        <p:spPr>
          <a:xfrm>
            <a:off x="152400" y="1066800"/>
            <a:ext cx="6069036" cy="307777"/>
          </a:xfrm>
          <a:custGeom>
            <a:avLst/>
            <a:gdLst>
              <a:gd name="connsiteX0" fmla="*/ 0 w 5091990"/>
              <a:gd name="connsiteY0" fmla="*/ 0 h 369332"/>
              <a:gd name="connsiteX1" fmla="*/ 5091990 w 5091990"/>
              <a:gd name="connsiteY1" fmla="*/ 0 h 369332"/>
              <a:gd name="connsiteX2" fmla="*/ 5091990 w 5091990"/>
              <a:gd name="connsiteY2" fmla="*/ 369332 h 369332"/>
              <a:gd name="connsiteX3" fmla="*/ 0 w 5091990"/>
              <a:gd name="connsiteY3" fmla="*/ 369332 h 369332"/>
              <a:gd name="connsiteX4" fmla="*/ 0 w 5091990"/>
              <a:gd name="connsiteY4" fmla="*/ 0 h 369332"/>
              <a:gd name="connsiteX0" fmla="*/ 0 w 5091990"/>
              <a:gd name="connsiteY0" fmla="*/ 0 h 369332"/>
              <a:gd name="connsiteX1" fmla="*/ 5091990 w 5091990"/>
              <a:gd name="connsiteY1" fmla="*/ 0 h 369332"/>
              <a:gd name="connsiteX2" fmla="*/ 5091990 w 5091990"/>
              <a:gd name="connsiteY2" fmla="*/ 369332 h 369332"/>
              <a:gd name="connsiteX3" fmla="*/ 0 w 5091990"/>
              <a:gd name="connsiteY3" fmla="*/ 369332 h 369332"/>
              <a:gd name="connsiteX4" fmla="*/ 0 w 5091990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1990" h="369332">
                <a:moveTo>
                  <a:pt x="0" y="0"/>
                </a:moveTo>
                <a:lnTo>
                  <a:pt x="5091990" y="0"/>
                </a:lnTo>
                <a:lnTo>
                  <a:pt x="5091990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solidFill>
            <a:srgbClr val="0099CC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309076" tIns="53340" rIns="99568" bIns="53340" numCol="1" spcCol="1270" anchor="ctr" anchorCtr="0">
            <a:noAutofit/>
          </a:bodyPr>
          <a:lstStyle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spc="-5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s-ES" sz="1800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1.- Nueva  versión  Portal web de Calidad y Ambiente.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676400"/>
            <a:ext cx="2057400" cy="141170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" name="Rectángulo 1"/>
          <p:cNvSpPr/>
          <p:nvPr/>
        </p:nvSpPr>
        <p:spPr>
          <a:xfrm>
            <a:off x="2476500" y="3672988"/>
            <a:ext cx="6248400" cy="231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s-ES" sz="1400" u="sng" dirty="0">
                <a:solidFill>
                  <a:srgbClr val="1F497D">
                    <a:lumMod val="75000"/>
                  </a:srgb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Las ventajas para los usuarios:</a:t>
            </a:r>
          </a:p>
          <a:p>
            <a:pPr lvl="0" algn="just">
              <a:lnSpc>
                <a:spcPct val="150000"/>
              </a:lnSpc>
            </a:pPr>
            <a:endParaRPr lang="es-ES" sz="1400" dirty="0">
              <a:solidFill>
                <a:srgbClr val="1F497D">
                  <a:lumMod val="75000"/>
                </a:srgb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1400" dirty="0">
                <a:solidFill>
                  <a:srgbClr val="1F497D">
                    <a:lumMod val="75000"/>
                  </a:srgb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La información se maneja de forma amigable y no tiene cambios en la visualización de los diagramas en relación al portal anterior. </a:t>
            </a:r>
          </a:p>
          <a:p>
            <a:pPr lvl="0" algn="just">
              <a:lnSpc>
                <a:spcPct val="150000"/>
              </a:lnSpc>
            </a:pPr>
            <a:endParaRPr lang="es-ES" sz="1400" dirty="0">
              <a:solidFill>
                <a:srgbClr val="1F497D">
                  <a:lumMod val="75000"/>
                </a:srgb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1400" dirty="0">
                <a:solidFill>
                  <a:srgbClr val="1F497D">
                    <a:lumMod val="75000"/>
                  </a:srgb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Simplificación de la navegación entre fichas y documentos para los usuarios.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7334" t="7552" r="7334" b="7114"/>
          <a:stretch/>
        </p:blipFill>
        <p:spPr>
          <a:xfrm>
            <a:off x="419100" y="3915091"/>
            <a:ext cx="1828801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algn="l" rotWithShape="0">
              <a:srgbClr val="66FFFF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208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7" y="1285839"/>
            <a:ext cx="8839966" cy="4810161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1044701" y="2030013"/>
            <a:ext cx="7416165" cy="3749675"/>
            <a:chOff x="1044701" y="1768093"/>
            <a:chExt cx="7416165" cy="3749675"/>
          </a:xfrm>
        </p:grpSpPr>
        <p:sp>
          <p:nvSpPr>
            <p:cNvPr id="4" name="object 4"/>
            <p:cNvSpPr/>
            <p:nvPr/>
          </p:nvSpPr>
          <p:spPr>
            <a:xfrm>
              <a:off x="1044701" y="1773173"/>
              <a:ext cx="7416165" cy="3744595"/>
            </a:xfrm>
            <a:custGeom>
              <a:avLst/>
              <a:gdLst/>
              <a:ahLst/>
              <a:cxnLst/>
              <a:rect l="l" t="t" r="r" b="b"/>
              <a:pathLst>
                <a:path w="7416165" h="3744595">
                  <a:moveTo>
                    <a:pt x="0" y="624077"/>
                  </a:moveTo>
                  <a:lnTo>
                    <a:pt x="1877" y="575305"/>
                  </a:lnTo>
                  <a:lnTo>
                    <a:pt x="7417" y="527559"/>
                  </a:lnTo>
                  <a:lnTo>
                    <a:pt x="16481" y="480979"/>
                  </a:lnTo>
                  <a:lnTo>
                    <a:pt x="28931" y="435703"/>
                  </a:lnTo>
                  <a:lnTo>
                    <a:pt x="44626" y="391871"/>
                  </a:lnTo>
                  <a:lnTo>
                    <a:pt x="63430" y="349620"/>
                  </a:lnTo>
                  <a:lnTo>
                    <a:pt x="85202" y="309089"/>
                  </a:lnTo>
                  <a:lnTo>
                    <a:pt x="109805" y="270418"/>
                  </a:lnTo>
                  <a:lnTo>
                    <a:pt x="137100" y="233745"/>
                  </a:lnTo>
                  <a:lnTo>
                    <a:pt x="166947" y="199208"/>
                  </a:lnTo>
                  <a:lnTo>
                    <a:pt x="199208" y="166947"/>
                  </a:lnTo>
                  <a:lnTo>
                    <a:pt x="233745" y="137100"/>
                  </a:lnTo>
                  <a:lnTo>
                    <a:pt x="270418" y="109805"/>
                  </a:lnTo>
                  <a:lnTo>
                    <a:pt x="309089" y="85202"/>
                  </a:lnTo>
                  <a:lnTo>
                    <a:pt x="349620" y="63430"/>
                  </a:lnTo>
                  <a:lnTo>
                    <a:pt x="391871" y="44626"/>
                  </a:lnTo>
                  <a:lnTo>
                    <a:pt x="435703" y="28931"/>
                  </a:lnTo>
                  <a:lnTo>
                    <a:pt x="480979" y="16481"/>
                  </a:lnTo>
                  <a:lnTo>
                    <a:pt x="527559" y="7417"/>
                  </a:lnTo>
                  <a:lnTo>
                    <a:pt x="575305" y="1877"/>
                  </a:lnTo>
                  <a:lnTo>
                    <a:pt x="624078" y="0"/>
                  </a:lnTo>
                  <a:lnTo>
                    <a:pt x="6791706" y="0"/>
                  </a:lnTo>
                  <a:lnTo>
                    <a:pt x="6840478" y="1877"/>
                  </a:lnTo>
                  <a:lnTo>
                    <a:pt x="6888224" y="7417"/>
                  </a:lnTo>
                  <a:lnTo>
                    <a:pt x="6934804" y="16481"/>
                  </a:lnTo>
                  <a:lnTo>
                    <a:pt x="6980080" y="28931"/>
                  </a:lnTo>
                  <a:lnTo>
                    <a:pt x="7023912" y="44626"/>
                  </a:lnTo>
                  <a:lnTo>
                    <a:pt x="7066163" y="63430"/>
                  </a:lnTo>
                  <a:lnTo>
                    <a:pt x="7106694" y="85202"/>
                  </a:lnTo>
                  <a:lnTo>
                    <a:pt x="7145365" y="109805"/>
                  </a:lnTo>
                  <a:lnTo>
                    <a:pt x="7182038" y="137100"/>
                  </a:lnTo>
                  <a:lnTo>
                    <a:pt x="7216575" y="166947"/>
                  </a:lnTo>
                  <a:lnTo>
                    <a:pt x="7248836" y="199208"/>
                  </a:lnTo>
                  <a:lnTo>
                    <a:pt x="7278683" y="233745"/>
                  </a:lnTo>
                  <a:lnTo>
                    <a:pt x="7305978" y="270418"/>
                  </a:lnTo>
                  <a:lnTo>
                    <a:pt x="7330581" y="309089"/>
                  </a:lnTo>
                  <a:lnTo>
                    <a:pt x="7352353" y="349620"/>
                  </a:lnTo>
                  <a:lnTo>
                    <a:pt x="7371157" y="391871"/>
                  </a:lnTo>
                  <a:lnTo>
                    <a:pt x="7386852" y="435703"/>
                  </a:lnTo>
                  <a:lnTo>
                    <a:pt x="7399302" y="480979"/>
                  </a:lnTo>
                  <a:lnTo>
                    <a:pt x="7408366" y="527559"/>
                  </a:lnTo>
                  <a:lnTo>
                    <a:pt x="7413906" y="575305"/>
                  </a:lnTo>
                  <a:lnTo>
                    <a:pt x="7415783" y="624077"/>
                  </a:lnTo>
                  <a:lnTo>
                    <a:pt x="7415783" y="3120390"/>
                  </a:lnTo>
                  <a:lnTo>
                    <a:pt x="7413906" y="3169162"/>
                  </a:lnTo>
                  <a:lnTo>
                    <a:pt x="7408366" y="3216908"/>
                  </a:lnTo>
                  <a:lnTo>
                    <a:pt x="7399302" y="3263488"/>
                  </a:lnTo>
                  <a:lnTo>
                    <a:pt x="7386852" y="3308764"/>
                  </a:lnTo>
                  <a:lnTo>
                    <a:pt x="7371157" y="3352596"/>
                  </a:lnTo>
                  <a:lnTo>
                    <a:pt x="7352353" y="3394847"/>
                  </a:lnTo>
                  <a:lnTo>
                    <a:pt x="7330581" y="3435378"/>
                  </a:lnTo>
                  <a:lnTo>
                    <a:pt x="7305978" y="3474049"/>
                  </a:lnTo>
                  <a:lnTo>
                    <a:pt x="7278683" y="3510722"/>
                  </a:lnTo>
                  <a:lnTo>
                    <a:pt x="7248836" y="3545259"/>
                  </a:lnTo>
                  <a:lnTo>
                    <a:pt x="7216575" y="3577520"/>
                  </a:lnTo>
                  <a:lnTo>
                    <a:pt x="7182038" y="3607367"/>
                  </a:lnTo>
                  <a:lnTo>
                    <a:pt x="7145365" y="3634662"/>
                  </a:lnTo>
                  <a:lnTo>
                    <a:pt x="7106694" y="3659265"/>
                  </a:lnTo>
                  <a:lnTo>
                    <a:pt x="7066163" y="3681037"/>
                  </a:lnTo>
                  <a:lnTo>
                    <a:pt x="7023912" y="3699841"/>
                  </a:lnTo>
                  <a:lnTo>
                    <a:pt x="6980080" y="3715536"/>
                  </a:lnTo>
                  <a:lnTo>
                    <a:pt x="6934804" y="3727986"/>
                  </a:lnTo>
                  <a:lnTo>
                    <a:pt x="6888224" y="3737050"/>
                  </a:lnTo>
                  <a:lnTo>
                    <a:pt x="6840478" y="3742590"/>
                  </a:lnTo>
                  <a:lnTo>
                    <a:pt x="6791706" y="3744467"/>
                  </a:lnTo>
                  <a:lnTo>
                    <a:pt x="624078" y="3744467"/>
                  </a:lnTo>
                  <a:lnTo>
                    <a:pt x="575305" y="3742590"/>
                  </a:lnTo>
                  <a:lnTo>
                    <a:pt x="527559" y="3737050"/>
                  </a:lnTo>
                  <a:lnTo>
                    <a:pt x="480979" y="3727986"/>
                  </a:lnTo>
                  <a:lnTo>
                    <a:pt x="435703" y="3715536"/>
                  </a:lnTo>
                  <a:lnTo>
                    <a:pt x="391871" y="3699841"/>
                  </a:lnTo>
                  <a:lnTo>
                    <a:pt x="349620" y="3681037"/>
                  </a:lnTo>
                  <a:lnTo>
                    <a:pt x="309089" y="3659265"/>
                  </a:lnTo>
                  <a:lnTo>
                    <a:pt x="270418" y="3634662"/>
                  </a:lnTo>
                  <a:lnTo>
                    <a:pt x="233745" y="3607367"/>
                  </a:lnTo>
                  <a:lnTo>
                    <a:pt x="199208" y="3577520"/>
                  </a:lnTo>
                  <a:lnTo>
                    <a:pt x="166947" y="3545259"/>
                  </a:lnTo>
                  <a:lnTo>
                    <a:pt x="137100" y="3510722"/>
                  </a:lnTo>
                  <a:lnTo>
                    <a:pt x="109805" y="3474049"/>
                  </a:lnTo>
                  <a:lnTo>
                    <a:pt x="85202" y="3435378"/>
                  </a:lnTo>
                  <a:lnTo>
                    <a:pt x="63430" y="3394847"/>
                  </a:lnTo>
                  <a:lnTo>
                    <a:pt x="44626" y="3352596"/>
                  </a:lnTo>
                  <a:lnTo>
                    <a:pt x="28931" y="3308764"/>
                  </a:lnTo>
                  <a:lnTo>
                    <a:pt x="16481" y="3263488"/>
                  </a:lnTo>
                  <a:lnTo>
                    <a:pt x="7417" y="3216908"/>
                  </a:lnTo>
                  <a:lnTo>
                    <a:pt x="1877" y="3169162"/>
                  </a:lnTo>
                  <a:lnTo>
                    <a:pt x="0" y="3120390"/>
                  </a:lnTo>
                  <a:lnTo>
                    <a:pt x="0" y="624077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01386" y="1768093"/>
              <a:ext cx="511175" cy="742950"/>
            </a:xfrm>
            <a:custGeom>
              <a:avLst/>
              <a:gdLst/>
              <a:ahLst/>
              <a:cxnLst/>
              <a:rect l="l" t="t" r="r" b="b"/>
              <a:pathLst>
                <a:path w="511175" h="742950">
                  <a:moveTo>
                    <a:pt x="422401" y="683513"/>
                  </a:moveTo>
                  <a:lnTo>
                    <a:pt x="417829" y="685164"/>
                  </a:lnTo>
                  <a:lnTo>
                    <a:pt x="414274" y="692784"/>
                  </a:lnTo>
                  <a:lnTo>
                    <a:pt x="415925" y="697356"/>
                  </a:lnTo>
                  <a:lnTo>
                    <a:pt x="511175" y="742568"/>
                  </a:lnTo>
                  <a:lnTo>
                    <a:pt x="510583" y="734313"/>
                  </a:lnTo>
                  <a:lnTo>
                    <a:pt x="496315" y="734313"/>
                  </a:lnTo>
                  <a:lnTo>
                    <a:pt x="480403" y="711047"/>
                  </a:lnTo>
                  <a:lnTo>
                    <a:pt x="426212" y="685418"/>
                  </a:lnTo>
                  <a:lnTo>
                    <a:pt x="422401" y="683513"/>
                  </a:lnTo>
                  <a:close/>
                </a:path>
                <a:path w="511175" h="742950">
                  <a:moveTo>
                    <a:pt x="480403" y="711047"/>
                  </a:moveTo>
                  <a:lnTo>
                    <a:pt x="496315" y="734313"/>
                  </a:lnTo>
                  <a:lnTo>
                    <a:pt x="501758" y="730630"/>
                  </a:lnTo>
                  <a:lnTo>
                    <a:pt x="495046" y="730630"/>
                  </a:lnTo>
                  <a:lnTo>
                    <a:pt x="494100" y="717525"/>
                  </a:lnTo>
                  <a:lnTo>
                    <a:pt x="480403" y="711047"/>
                  </a:lnTo>
                  <a:close/>
                </a:path>
                <a:path w="511175" h="742950">
                  <a:moveTo>
                    <a:pt x="499999" y="634110"/>
                  </a:moveTo>
                  <a:lnTo>
                    <a:pt x="495808" y="634491"/>
                  </a:lnTo>
                  <a:lnTo>
                    <a:pt x="491616" y="634745"/>
                  </a:lnTo>
                  <a:lnTo>
                    <a:pt x="488441" y="638428"/>
                  </a:lnTo>
                  <a:lnTo>
                    <a:pt x="488696" y="642619"/>
                  </a:lnTo>
                  <a:lnTo>
                    <a:pt x="493023" y="702597"/>
                  </a:lnTo>
                  <a:lnTo>
                    <a:pt x="508888" y="725804"/>
                  </a:lnTo>
                  <a:lnTo>
                    <a:pt x="496315" y="734313"/>
                  </a:lnTo>
                  <a:lnTo>
                    <a:pt x="510583" y="734313"/>
                  </a:lnTo>
                  <a:lnTo>
                    <a:pt x="503936" y="641476"/>
                  </a:lnTo>
                  <a:lnTo>
                    <a:pt x="503681" y="637285"/>
                  </a:lnTo>
                  <a:lnTo>
                    <a:pt x="499999" y="634110"/>
                  </a:lnTo>
                  <a:close/>
                </a:path>
                <a:path w="511175" h="742950">
                  <a:moveTo>
                    <a:pt x="494100" y="717525"/>
                  </a:moveTo>
                  <a:lnTo>
                    <a:pt x="495046" y="730630"/>
                  </a:lnTo>
                  <a:lnTo>
                    <a:pt x="505967" y="723138"/>
                  </a:lnTo>
                  <a:lnTo>
                    <a:pt x="494100" y="717525"/>
                  </a:lnTo>
                  <a:close/>
                </a:path>
                <a:path w="511175" h="742950">
                  <a:moveTo>
                    <a:pt x="493023" y="702597"/>
                  </a:moveTo>
                  <a:lnTo>
                    <a:pt x="494100" y="717525"/>
                  </a:lnTo>
                  <a:lnTo>
                    <a:pt x="505967" y="723138"/>
                  </a:lnTo>
                  <a:lnTo>
                    <a:pt x="495046" y="730630"/>
                  </a:lnTo>
                  <a:lnTo>
                    <a:pt x="501758" y="730630"/>
                  </a:lnTo>
                  <a:lnTo>
                    <a:pt x="508888" y="725804"/>
                  </a:lnTo>
                  <a:lnTo>
                    <a:pt x="493023" y="702597"/>
                  </a:lnTo>
                  <a:close/>
                </a:path>
                <a:path w="511175" h="742950">
                  <a:moveTo>
                    <a:pt x="12700" y="0"/>
                  </a:moveTo>
                  <a:lnTo>
                    <a:pt x="0" y="8635"/>
                  </a:lnTo>
                  <a:lnTo>
                    <a:pt x="480403" y="711047"/>
                  </a:lnTo>
                  <a:lnTo>
                    <a:pt x="494100" y="717525"/>
                  </a:lnTo>
                  <a:lnTo>
                    <a:pt x="493023" y="702597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227701" y="2763515"/>
            <a:ext cx="215328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Modo en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que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se</a:t>
            </a:r>
            <a:r>
              <a:rPr sz="1400" b="1" spc="-1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presenta 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la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vista general de los  procedimientos.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7" y="1026968"/>
            <a:ext cx="8839966" cy="4804064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7543800" y="1752600"/>
            <a:ext cx="793622" cy="391287"/>
            <a:chOff x="7523988" y="2061209"/>
            <a:chExt cx="793622" cy="391287"/>
          </a:xfrm>
        </p:grpSpPr>
        <p:sp>
          <p:nvSpPr>
            <p:cNvPr id="4" name="object 4"/>
            <p:cNvSpPr/>
            <p:nvPr/>
          </p:nvSpPr>
          <p:spPr>
            <a:xfrm>
              <a:off x="8064245" y="2061209"/>
              <a:ext cx="253365" cy="289560"/>
            </a:xfrm>
            <a:custGeom>
              <a:avLst/>
              <a:gdLst/>
              <a:ahLst/>
              <a:cxnLst/>
              <a:rect l="l" t="t" r="r" b="b"/>
              <a:pathLst>
                <a:path w="253365" h="289560">
                  <a:moveTo>
                    <a:pt x="0" y="42163"/>
                  </a:moveTo>
                  <a:lnTo>
                    <a:pt x="3319" y="25771"/>
                  </a:lnTo>
                  <a:lnTo>
                    <a:pt x="12366" y="12366"/>
                  </a:lnTo>
                  <a:lnTo>
                    <a:pt x="25771" y="3319"/>
                  </a:lnTo>
                  <a:lnTo>
                    <a:pt x="42163" y="0"/>
                  </a:lnTo>
                  <a:lnTo>
                    <a:pt x="210820" y="0"/>
                  </a:lnTo>
                  <a:lnTo>
                    <a:pt x="227212" y="3319"/>
                  </a:lnTo>
                  <a:lnTo>
                    <a:pt x="240617" y="12366"/>
                  </a:lnTo>
                  <a:lnTo>
                    <a:pt x="249664" y="25771"/>
                  </a:lnTo>
                  <a:lnTo>
                    <a:pt x="252983" y="42163"/>
                  </a:lnTo>
                  <a:lnTo>
                    <a:pt x="252983" y="247395"/>
                  </a:lnTo>
                  <a:lnTo>
                    <a:pt x="249664" y="263788"/>
                  </a:lnTo>
                  <a:lnTo>
                    <a:pt x="240617" y="277193"/>
                  </a:lnTo>
                  <a:lnTo>
                    <a:pt x="227212" y="286240"/>
                  </a:lnTo>
                  <a:lnTo>
                    <a:pt x="210820" y="289560"/>
                  </a:lnTo>
                  <a:lnTo>
                    <a:pt x="42163" y="289560"/>
                  </a:lnTo>
                  <a:lnTo>
                    <a:pt x="25771" y="286240"/>
                  </a:lnTo>
                  <a:lnTo>
                    <a:pt x="12366" y="277193"/>
                  </a:lnTo>
                  <a:lnTo>
                    <a:pt x="3319" y="263788"/>
                  </a:lnTo>
                  <a:lnTo>
                    <a:pt x="0" y="247395"/>
                  </a:lnTo>
                  <a:lnTo>
                    <a:pt x="0" y="42163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523988" y="2269616"/>
              <a:ext cx="471170" cy="182880"/>
            </a:xfrm>
            <a:custGeom>
              <a:avLst/>
              <a:gdLst/>
              <a:ahLst/>
              <a:cxnLst/>
              <a:rect l="l" t="t" r="r" b="b"/>
              <a:pathLst>
                <a:path w="471170" h="182880">
                  <a:moveTo>
                    <a:pt x="74929" y="81280"/>
                  </a:moveTo>
                  <a:lnTo>
                    <a:pt x="70103" y="81534"/>
                  </a:lnTo>
                  <a:lnTo>
                    <a:pt x="67309" y="84709"/>
                  </a:lnTo>
                  <a:lnTo>
                    <a:pt x="0" y="160274"/>
                  </a:lnTo>
                  <a:lnTo>
                    <a:pt x="103123" y="182625"/>
                  </a:lnTo>
                  <a:lnTo>
                    <a:pt x="107187" y="179959"/>
                  </a:lnTo>
                  <a:lnTo>
                    <a:pt x="108076" y="175895"/>
                  </a:lnTo>
                  <a:lnTo>
                    <a:pt x="108965" y="171704"/>
                  </a:lnTo>
                  <a:lnTo>
                    <a:pt x="106298" y="167640"/>
                  </a:lnTo>
                  <a:lnTo>
                    <a:pt x="83925" y="162813"/>
                  </a:lnTo>
                  <a:lnTo>
                    <a:pt x="16763" y="162813"/>
                  </a:lnTo>
                  <a:lnTo>
                    <a:pt x="11937" y="148336"/>
                  </a:lnTo>
                  <a:lnTo>
                    <a:pt x="38792" y="139571"/>
                  </a:lnTo>
                  <a:lnTo>
                    <a:pt x="78612" y="94742"/>
                  </a:lnTo>
                  <a:lnTo>
                    <a:pt x="81533" y="91694"/>
                  </a:lnTo>
                  <a:lnTo>
                    <a:pt x="81152" y="86868"/>
                  </a:lnTo>
                  <a:lnTo>
                    <a:pt x="78104" y="84074"/>
                  </a:lnTo>
                  <a:lnTo>
                    <a:pt x="74929" y="81280"/>
                  </a:lnTo>
                  <a:close/>
                </a:path>
                <a:path w="471170" h="182880">
                  <a:moveTo>
                    <a:pt x="38792" y="139571"/>
                  </a:moveTo>
                  <a:lnTo>
                    <a:pt x="11937" y="148336"/>
                  </a:lnTo>
                  <a:lnTo>
                    <a:pt x="16763" y="162813"/>
                  </a:lnTo>
                  <a:lnTo>
                    <a:pt x="23377" y="160655"/>
                  </a:lnTo>
                  <a:lnTo>
                    <a:pt x="20065" y="160655"/>
                  </a:lnTo>
                  <a:lnTo>
                    <a:pt x="16001" y="148209"/>
                  </a:lnTo>
                  <a:lnTo>
                    <a:pt x="31121" y="148209"/>
                  </a:lnTo>
                  <a:lnTo>
                    <a:pt x="38792" y="139571"/>
                  </a:lnTo>
                  <a:close/>
                </a:path>
                <a:path w="471170" h="182880">
                  <a:moveTo>
                    <a:pt x="43434" y="154107"/>
                  </a:moveTo>
                  <a:lnTo>
                    <a:pt x="16763" y="162813"/>
                  </a:lnTo>
                  <a:lnTo>
                    <a:pt x="83925" y="162813"/>
                  </a:lnTo>
                  <a:lnTo>
                    <a:pt x="43434" y="154107"/>
                  </a:lnTo>
                  <a:close/>
                </a:path>
                <a:path w="471170" h="182880">
                  <a:moveTo>
                    <a:pt x="16001" y="148209"/>
                  </a:moveTo>
                  <a:lnTo>
                    <a:pt x="20065" y="160655"/>
                  </a:lnTo>
                  <a:lnTo>
                    <a:pt x="28696" y="150938"/>
                  </a:lnTo>
                  <a:lnTo>
                    <a:pt x="16001" y="148209"/>
                  </a:lnTo>
                  <a:close/>
                </a:path>
                <a:path w="471170" h="182880">
                  <a:moveTo>
                    <a:pt x="28696" y="150938"/>
                  </a:moveTo>
                  <a:lnTo>
                    <a:pt x="20065" y="160655"/>
                  </a:lnTo>
                  <a:lnTo>
                    <a:pt x="23377" y="160655"/>
                  </a:lnTo>
                  <a:lnTo>
                    <a:pt x="43434" y="154107"/>
                  </a:lnTo>
                  <a:lnTo>
                    <a:pt x="28696" y="150938"/>
                  </a:lnTo>
                  <a:close/>
                </a:path>
                <a:path w="471170" h="182880">
                  <a:moveTo>
                    <a:pt x="466470" y="0"/>
                  </a:moveTo>
                  <a:lnTo>
                    <a:pt x="38792" y="139571"/>
                  </a:lnTo>
                  <a:lnTo>
                    <a:pt x="28696" y="150938"/>
                  </a:lnTo>
                  <a:lnTo>
                    <a:pt x="43434" y="154107"/>
                  </a:lnTo>
                  <a:lnTo>
                    <a:pt x="471169" y="14478"/>
                  </a:lnTo>
                  <a:lnTo>
                    <a:pt x="466470" y="0"/>
                  </a:lnTo>
                  <a:close/>
                </a:path>
                <a:path w="471170" h="182880">
                  <a:moveTo>
                    <a:pt x="31121" y="148209"/>
                  </a:moveTo>
                  <a:lnTo>
                    <a:pt x="16001" y="148209"/>
                  </a:lnTo>
                  <a:lnTo>
                    <a:pt x="28696" y="150938"/>
                  </a:lnTo>
                  <a:lnTo>
                    <a:pt x="31121" y="14820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939665" y="2088261"/>
            <a:ext cx="248729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Para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agrandar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la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información 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estilo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pantalla completa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se 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debe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hacer clic en este</a:t>
            </a:r>
            <a:r>
              <a:rPr sz="1400" b="1" spc="-1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ícono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778" r="2222" b="3778"/>
          <a:stretch/>
        </p:blipFill>
        <p:spPr>
          <a:xfrm>
            <a:off x="152400" y="1143000"/>
            <a:ext cx="8768862" cy="5410200"/>
          </a:xfrm>
          <a:prstGeom prst="rect">
            <a:avLst/>
          </a:prstGeom>
        </p:spPr>
      </p:pic>
      <p:sp>
        <p:nvSpPr>
          <p:cNvPr id="3" name="object 2"/>
          <p:cNvSpPr txBox="1">
            <a:spLocks/>
          </p:cNvSpPr>
          <p:nvPr/>
        </p:nvSpPr>
        <p:spPr>
          <a:xfrm>
            <a:off x="5943600" y="1553308"/>
            <a:ext cx="2007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es-VE" kern="0" spc="-10" dirty="0">
                <a:solidFill>
                  <a:srgbClr val="FF0000"/>
                </a:solidFill>
              </a:rPr>
              <a:t>Vista </a:t>
            </a:r>
            <a:r>
              <a:rPr lang="es-VE" kern="0" spc="-5" dirty="0">
                <a:solidFill>
                  <a:srgbClr val="FF0000"/>
                </a:solidFill>
              </a:rPr>
              <a:t>en </a:t>
            </a:r>
            <a:r>
              <a:rPr lang="es-VE" kern="0" dirty="0">
                <a:solidFill>
                  <a:srgbClr val="FF0000"/>
                </a:solidFill>
              </a:rPr>
              <a:t>modo  </a:t>
            </a:r>
            <a:r>
              <a:rPr lang="es-VE" kern="0" spc="-5" dirty="0">
                <a:solidFill>
                  <a:srgbClr val="FF0000"/>
                </a:solidFill>
              </a:rPr>
              <a:t>Pantalla</a:t>
            </a:r>
            <a:r>
              <a:rPr lang="es-VE" kern="0" spc="-30" dirty="0">
                <a:solidFill>
                  <a:srgbClr val="FF0000"/>
                </a:solidFill>
              </a:rPr>
              <a:t> </a:t>
            </a:r>
            <a:r>
              <a:rPr lang="es-VE" kern="0" spc="-5" dirty="0">
                <a:solidFill>
                  <a:srgbClr val="FF0000"/>
                </a:solidFill>
              </a:rPr>
              <a:t>Completa</a:t>
            </a:r>
            <a:endParaRPr lang="es-VE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729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t="3778" b="11778"/>
          <a:stretch/>
        </p:blipFill>
        <p:spPr>
          <a:xfrm>
            <a:off x="80951" y="1524000"/>
            <a:ext cx="8834449" cy="48006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7739252" y="2209800"/>
            <a:ext cx="718948" cy="646176"/>
            <a:chOff x="7741919" y="1683257"/>
            <a:chExt cx="718948" cy="646176"/>
          </a:xfrm>
        </p:grpSpPr>
        <p:sp>
          <p:nvSpPr>
            <p:cNvPr id="4" name="object 4"/>
            <p:cNvSpPr/>
            <p:nvPr/>
          </p:nvSpPr>
          <p:spPr>
            <a:xfrm>
              <a:off x="8207502" y="1683257"/>
              <a:ext cx="253365" cy="287020"/>
            </a:xfrm>
            <a:custGeom>
              <a:avLst/>
              <a:gdLst/>
              <a:ahLst/>
              <a:cxnLst/>
              <a:rect l="l" t="t" r="r" b="b"/>
              <a:pathLst>
                <a:path w="253365" h="287019">
                  <a:moveTo>
                    <a:pt x="0" y="42163"/>
                  </a:moveTo>
                  <a:lnTo>
                    <a:pt x="3319" y="25771"/>
                  </a:lnTo>
                  <a:lnTo>
                    <a:pt x="12366" y="12366"/>
                  </a:lnTo>
                  <a:lnTo>
                    <a:pt x="25771" y="3319"/>
                  </a:lnTo>
                  <a:lnTo>
                    <a:pt x="42164" y="0"/>
                  </a:lnTo>
                  <a:lnTo>
                    <a:pt x="210820" y="0"/>
                  </a:lnTo>
                  <a:lnTo>
                    <a:pt x="227212" y="3319"/>
                  </a:lnTo>
                  <a:lnTo>
                    <a:pt x="240617" y="12366"/>
                  </a:lnTo>
                  <a:lnTo>
                    <a:pt x="249664" y="25771"/>
                  </a:lnTo>
                  <a:lnTo>
                    <a:pt x="252983" y="42163"/>
                  </a:lnTo>
                  <a:lnTo>
                    <a:pt x="252983" y="244347"/>
                  </a:lnTo>
                  <a:lnTo>
                    <a:pt x="249664" y="260740"/>
                  </a:lnTo>
                  <a:lnTo>
                    <a:pt x="240617" y="274145"/>
                  </a:lnTo>
                  <a:lnTo>
                    <a:pt x="227212" y="283192"/>
                  </a:lnTo>
                  <a:lnTo>
                    <a:pt x="210820" y="286512"/>
                  </a:lnTo>
                  <a:lnTo>
                    <a:pt x="42164" y="286512"/>
                  </a:lnTo>
                  <a:lnTo>
                    <a:pt x="25771" y="283192"/>
                  </a:lnTo>
                  <a:lnTo>
                    <a:pt x="12366" y="274145"/>
                  </a:lnTo>
                  <a:lnTo>
                    <a:pt x="3319" y="260740"/>
                  </a:lnTo>
                  <a:lnTo>
                    <a:pt x="0" y="244347"/>
                  </a:lnTo>
                  <a:lnTo>
                    <a:pt x="0" y="42163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41919" y="1963038"/>
              <a:ext cx="471805" cy="366395"/>
            </a:xfrm>
            <a:custGeom>
              <a:avLst/>
              <a:gdLst/>
              <a:ahLst/>
              <a:cxnLst/>
              <a:rect l="l" t="t" r="r" b="b"/>
              <a:pathLst>
                <a:path w="471804" h="366394">
                  <a:moveTo>
                    <a:pt x="44069" y="266700"/>
                  </a:moveTo>
                  <a:lnTo>
                    <a:pt x="39624" y="268605"/>
                  </a:lnTo>
                  <a:lnTo>
                    <a:pt x="37973" y="272541"/>
                  </a:lnTo>
                  <a:lnTo>
                    <a:pt x="0" y="366395"/>
                  </a:lnTo>
                  <a:lnTo>
                    <a:pt x="25358" y="363093"/>
                  </a:lnTo>
                  <a:lnTo>
                    <a:pt x="16636" y="363093"/>
                  </a:lnTo>
                  <a:lnTo>
                    <a:pt x="7238" y="351027"/>
                  </a:lnTo>
                  <a:lnTo>
                    <a:pt x="29693" y="333696"/>
                  </a:lnTo>
                  <a:lnTo>
                    <a:pt x="52197" y="278257"/>
                  </a:lnTo>
                  <a:lnTo>
                    <a:pt x="53721" y="274320"/>
                  </a:lnTo>
                  <a:lnTo>
                    <a:pt x="51815" y="269875"/>
                  </a:lnTo>
                  <a:lnTo>
                    <a:pt x="48005" y="268350"/>
                  </a:lnTo>
                  <a:lnTo>
                    <a:pt x="44069" y="266700"/>
                  </a:lnTo>
                  <a:close/>
                </a:path>
                <a:path w="471804" h="366394">
                  <a:moveTo>
                    <a:pt x="29693" y="333696"/>
                  </a:moveTo>
                  <a:lnTo>
                    <a:pt x="7238" y="351027"/>
                  </a:lnTo>
                  <a:lnTo>
                    <a:pt x="16636" y="363093"/>
                  </a:lnTo>
                  <a:lnTo>
                    <a:pt x="20748" y="359918"/>
                  </a:lnTo>
                  <a:lnTo>
                    <a:pt x="19050" y="359918"/>
                  </a:lnTo>
                  <a:lnTo>
                    <a:pt x="10922" y="349503"/>
                  </a:lnTo>
                  <a:lnTo>
                    <a:pt x="23960" y="347819"/>
                  </a:lnTo>
                  <a:lnTo>
                    <a:pt x="29693" y="333696"/>
                  </a:lnTo>
                  <a:close/>
                </a:path>
                <a:path w="471804" h="366394">
                  <a:moveTo>
                    <a:pt x="102615" y="337565"/>
                  </a:moveTo>
                  <a:lnTo>
                    <a:pt x="98425" y="338200"/>
                  </a:lnTo>
                  <a:lnTo>
                    <a:pt x="38920" y="345887"/>
                  </a:lnTo>
                  <a:lnTo>
                    <a:pt x="16636" y="363093"/>
                  </a:lnTo>
                  <a:lnTo>
                    <a:pt x="25358" y="363093"/>
                  </a:lnTo>
                  <a:lnTo>
                    <a:pt x="100456" y="353313"/>
                  </a:lnTo>
                  <a:lnTo>
                    <a:pt x="104521" y="352678"/>
                  </a:lnTo>
                  <a:lnTo>
                    <a:pt x="107569" y="348869"/>
                  </a:lnTo>
                  <a:lnTo>
                    <a:pt x="106933" y="344677"/>
                  </a:lnTo>
                  <a:lnTo>
                    <a:pt x="106425" y="340613"/>
                  </a:lnTo>
                  <a:lnTo>
                    <a:pt x="102615" y="337565"/>
                  </a:lnTo>
                  <a:close/>
                </a:path>
                <a:path w="471804" h="366394">
                  <a:moveTo>
                    <a:pt x="23960" y="347819"/>
                  </a:moveTo>
                  <a:lnTo>
                    <a:pt x="10922" y="349503"/>
                  </a:lnTo>
                  <a:lnTo>
                    <a:pt x="19050" y="359918"/>
                  </a:lnTo>
                  <a:lnTo>
                    <a:pt x="23960" y="347819"/>
                  </a:lnTo>
                  <a:close/>
                </a:path>
                <a:path w="471804" h="366394">
                  <a:moveTo>
                    <a:pt x="38920" y="345887"/>
                  </a:moveTo>
                  <a:lnTo>
                    <a:pt x="23960" y="347819"/>
                  </a:lnTo>
                  <a:lnTo>
                    <a:pt x="19050" y="359918"/>
                  </a:lnTo>
                  <a:lnTo>
                    <a:pt x="20748" y="359918"/>
                  </a:lnTo>
                  <a:lnTo>
                    <a:pt x="38920" y="345887"/>
                  </a:lnTo>
                  <a:close/>
                </a:path>
                <a:path w="471804" h="366394">
                  <a:moveTo>
                    <a:pt x="462025" y="0"/>
                  </a:moveTo>
                  <a:lnTo>
                    <a:pt x="29693" y="333696"/>
                  </a:lnTo>
                  <a:lnTo>
                    <a:pt x="23960" y="347819"/>
                  </a:lnTo>
                  <a:lnTo>
                    <a:pt x="38920" y="345887"/>
                  </a:lnTo>
                  <a:lnTo>
                    <a:pt x="471424" y="11937"/>
                  </a:lnTo>
                  <a:lnTo>
                    <a:pt x="46202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075815" y="2672778"/>
            <a:ext cx="2663437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Para salir del modo</a:t>
            </a:r>
            <a:r>
              <a:rPr sz="1400" b="1" spc="-1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pantalla  completa se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debe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hacer</a:t>
            </a:r>
            <a:r>
              <a:rPr sz="1400" b="1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clic  en este</a:t>
            </a:r>
            <a:r>
              <a:rPr sz="14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ícono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278296" y="1302277"/>
            <a:ext cx="638492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92095" algn="l"/>
              </a:tabLst>
            </a:pPr>
            <a:r>
              <a:rPr sz="1600" kern="12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Leer simbología de BPM	(Business Process Management)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8600" y="1773357"/>
            <a:ext cx="8514740" cy="32271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5"/>
              </a:spcBef>
            </a:pPr>
            <a:r>
              <a:rPr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Business Process Management ó Modelado de Procesos de </a:t>
            </a:r>
            <a:r>
              <a:rPr sz="16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Negocio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es un enfoque integral entre procesos, personas y las tecnologías  de la información con el fin de identificar, diseñar, ejecutar, documentar, medir, monitorear y controlar los  procesos de negocio para lograr resultados consistentes, dirigidos y alineados con los </a:t>
            </a:r>
            <a:r>
              <a:rPr sz="16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objetivos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de la </a:t>
            </a:r>
            <a:r>
              <a:rPr sz="16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organizaci</a:t>
            </a:r>
            <a:r>
              <a:rPr lang="es-VE" sz="16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ó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n, el enfoque contempla tanto procesos automatizados como manuales.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marL="12700" marR="5080" algn="just">
              <a:lnSpc>
                <a:spcPct val="150000"/>
              </a:lnSpc>
            </a:pPr>
            <a:r>
              <a:rPr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Para ir familiarizándose un poco con la simbología de BPM y la lectura de los documentos como </a:t>
            </a:r>
            <a:r>
              <a:rPr sz="16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mapa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 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</a:t>
            </a:r>
            <a:r>
              <a:rPr sz="16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procesos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y </a:t>
            </a:r>
            <a:r>
              <a:rPr sz="16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procedimientos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sz="16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deben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al Anexo F del </a:t>
            </a:r>
            <a:r>
              <a:rPr sz="16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Procedimiento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1-PAG-GC001 Control de  Documentos, donde podrá ver un resumen detallado de dicha </a:t>
            </a:r>
            <a:r>
              <a:rPr sz="16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simbología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04800" y="5212557"/>
            <a:ext cx="8438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https://gestioncalidadyambiente.ucab.edu.ve/sites/default/files/BPMN_Guia_de_Referencia_ESP.pdf</a:t>
            </a:r>
            <a:endParaRPr lang="es-V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V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838200" y="1609769"/>
            <a:ext cx="3804920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 rtl="0">
              <a:lnSpc>
                <a:spcPct val="100000"/>
              </a:lnSpc>
              <a:spcBef>
                <a:spcPts val="105"/>
              </a:spcBef>
            </a:pPr>
            <a:r>
              <a:rPr kern="12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Manual de Gestión de la Calidad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4020" y="5405433"/>
            <a:ext cx="845819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Es un documento público frente a clientes y  </a:t>
            </a:r>
            <a:r>
              <a:rPr sz="16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proveedores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.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 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Su formato y la </a:t>
            </a:r>
            <a:r>
              <a:rPr sz="16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estructura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son decisión de  la organización.</a:t>
            </a:r>
          </a:p>
        </p:txBody>
      </p:sp>
      <p:sp>
        <p:nvSpPr>
          <p:cNvPr id="11" name="object 11"/>
          <p:cNvSpPr/>
          <p:nvPr/>
        </p:nvSpPr>
        <p:spPr>
          <a:xfrm>
            <a:off x="5410200" y="1900233"/>
            <a:ext cx="3581399" cy="350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28600" y="914400"/>
            <a:ext cx="8382000" cy="330835"/>
          </a:xfrm>
          <a:prstGeom prst="rect">
            <a:avLst/>
          </a:prstGeom>
          <a:solidFill>
            <a:srgbClr val="0099CC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309076" tIns="53340" rIns="99568" bIns="53340" numCol="1" spcCol="1270" anchor="ctr" anchorCtr="0">
            <a:noAutofit/>
          </a:bodyPr>
          <a:lstStyle>
            <a:defPPr>
              <a:defRPr lang="es-VE"/>
            </a:defPPr>
            <a:lvl1pPr algn="just">
              <a:defRPr b="1" spc="-5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5</a:t>
            </a:r>
            <a:r>
              <a:rPr dirty="0"/>
              <a:t>.- Definiciones Básicas de los Mapas de Procesos y los Procedimientos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FDE582E-D9D3-4636-B10C-8B84F7C36B99}"/>
              </a:ext>
            </a:extLst>
          </p:cNvPr>
          <p:cNvSpPr txBox="1"/>
          <p:nvPr/>
        </p:nvSpPr>
        <p:spPr>
          <a:xfrm>
            <a:off x="372036" y="2121687"/>
            <a:ext cx="5006788" cy="2999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Este documento es una guía orientadora sobre el cumplimiento de los requisitos establecidos para la implementación, mantenimiento y mejoramiento continuo del Sistema de Gestión de Calidad de la Universidad Católica Andrés Bello (norma ISO 9001 versión 2015) articulado con el Reglamento Sobre El Desarrollo De Actividades Académicas Y Administrativas.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96000" y="1769095"/>
            <a:ext cx="2893790" cy="4818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4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Es el conjunto de procesos  interrelacionados (Dirección,  Prestación del Servicio,  medición y Procesos de  Apoyo) declarados y  convenidos; que mediante la  planificación, el uso y  combinación de los recursos  asignados –humanos y su  competencia, tecnológicos,  materiales e infraestructura-;  permiten dirigir, operar y  evaluar el desempeño  institucional, mediante el  control continuo y la mejora de  su eficacia para lograr la  satisfacción en la prestación de  los servicios.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2743200" y="990600"/>
            <a:ext cx="37338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kern="12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Mapa</a:t>
            </a:r>
            <a:r>
              <a:rPr kern="12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kern="12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Procesos</a:t>
            </a:r>
            <a:r>
              <a:rPr kern="12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kern="12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UCAB</a:t>
            </a:r>
            <a:endParaRPr kern="12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55" r="8890" b="2000"/>
          <a:stretch/>
        </p:blipFill>
        <p:spPr>
          <a:xfrm>
            <a:off x="76200" y="1676400"/>
            <a:ext cx="59436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419600" y="1371600"/>
            <a:ext cx="347599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kern="12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Control de Documentos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94329" y="1909183"/>
            <a:ext cx="5782897" cy="2241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12700" algn="ctr">
              <a:lnSpc>
                <a:spcPct val="100000"/>
              </a:lnSpc>
              <a:spcBef>
                <a:spcPts val="100"/>
              </a:spcBef>
              <a:defRPr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dirty="0"/>
              <a:t>La </a:t>
            </a:r>
            <a:r>
              <a:rPr dirty="0" err="1"/>
              <a:t>norma</a:t>
            </a:r>
            <a:r>
              <a:rPr dirty="0"/>
              <a:t> ISO 9001</a:t>
            </a:r>
            <a:r>
              <a:rPr lang="es-ES" dirty="0"/>
              <a:t>:2015</a:t>
            </a:r>
            <a:r>
              <a:rPr dirty="0"/>
              <a:t> </a:t>
            </a:r>
            <a:r>
              <a:rPr dirty="0" err="1"/>
              <a:t>hace</a:t>
            </a:r>
            <a:r>
              <a:rPr dirty="0"/>
              <a:t> </a:t>
            </a:r>
            <a:r>
              <a:rPr dirty="0" err="1"/>
              <a:t>mención</a:t>
            </a:r>
            <a:r>
              <a:rPr dirty="0"/>
              <a:t> a la </a:t>
            </a:r>
            <a:r>
              <a:rPr dirty="0" err="1"/>
              <a:t>creación</a:t>
            </a:r>
            <a:r>
              <a:rPr dirty="0"/>
              <a:t>  de un </a:t>
            </a:r>
            <a:r>
              <a:rPr dirty="0" err="1"/>
              <a:t>procedimiento</a:t>
            </a:r>
            <a:r>
              <a:rPr dirty="0"/>
              <a:t> que </a:t>
            </a:r>
            <a:r>
              <a:rPr dirty="0" err="1"/>
              <a:t>permita</a:t>
            </a:r>
            <a:r>
              <a:rPr dirty="0"/>
              <a:t> el control para  </a:t>
            </a:r>
            <a:r>
              <a:rPr dirty="0" err="1"/>
              <a:t>aprobar</a:t>
            </a:r>
            <a:r>
              <a:rPr dirty="0"/>
              <a:t>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documentos</a:t>
            </a:r>
            <a:r>
              <a:rPr dirty="0"/>
              <a:t> antes de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emisión</a:t>
            </a:r>
            <a:r>
              <a:rPr dirty="0"/>
              <a:t>,  </a:t>
            </a:r>
            <a:r>
              <a:rPr dirty="0" err="1"/>
              <a:t>revisión</a:t>
            </a:r>
            <a:r>
              <a:rPr dirty="0"/>
              <a:t> y </a:t>
            </a:r>
            <a:r>
              <a:rPr dirty="0" err="1"/>
              <a:t>actualización</a:t>
            </a:r>
            <a:r>
              <a:rPr dirty="0"/>
              <a:t>, </a:t>
            </a:r>
            <a:r>
              <a:rPr dirty="0" err="1"/>
              <a:t>cuando</a:t>
            </a:r>
            <a:r>
              <a:rPr dirty="0"/>
              <a:t> se </a:t>
            </a:r>
            <a:r>
              <a:rPr dirty="0" err="1"/>
              <a:t>requiera</a:t>
            </a:r>
            <a:r>
              <a:rPr dirty="0"/>
              <a:t> para 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nueva</a:t>
            </a:r>
            <a:r>
              <a:rPr dirty="0"/>
              <a:t> </a:t>
            </a:r>
            <a:r>
              <a:rPr dirty="0" err="1"/>
              <a:t>aprobación</a:t>
            </a:r>
            <a:r>
              <a:rPr dirty="0"/>
              <a:t>, </a:t>
            </a:r>
            <a:r>
              <a:rPr dirty="0" err="1"/>
              <a:t>asegurar</a:t>
            </a:r>
            <a:r>
              <a:rPr dirty="0"/>
              <a:t> la </a:t>
            </a:r>
            <a:r>
              <a:rPr dirty="0" err="1"/>
              <a:t>identificación</a:t>
            </a:r>
            <a:r>
              <a:rPr dirty="0"/>
              <a:t>  de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cambios</a:t>
            </a:r>
            <a:r>
              <a:rPr dirty="0"/>
              <a:t> y el </a:t>
            </a:r>
            <a:r>
              <a:rPr dirty="0" err="1"/>
              <a:t>estado</a:t>
            </a:r>
            <a:r>
              <a:rPr dirty="0"/>
              <a:t> de la </a:t>
            </a:r>
            <a:r>
              <a:rPr dirty="0" err="1"/>
              <a:t>versión</a:t>
            </a:r>
            <a:r>
              <a:rPr dirty="0"/>
              <a:t> </a:t>
            </a:r>
            <a:r>
              <a:rPr dirty="0" err="1"/>
              <a:t>vigente</a:t>
            </a:r>
            <a:r>
              <a:rPr dirty="0"/>
              <a:t>,  </a:t>
            </a:r>
            <a:r>
              <a:rPr dirty="0" err="1"/>
              <a:t>asegurarse</a:t>
            </a:r>
            <a:r>
              <a:rPr dirty="0"/>
              <a:t> que las </a:t>
            </a:r>
            <a:r>
              <a:rPr dirty="0" err="1"/>
              <a:t>versiones</a:t>
            </a:r>
            <a:r>
              <a:rPr dirty="0"/>
              <a:t> </a:t>
            </a:r>
            <a:r>
              <a:rPr dirty="0" err="1"/>
              <a:t>actuales</a:t>
            </a:r>
            <a:r>
              <a:rPr dirty="0"/>
              <a:t> </a:t>
            </a:r>
            <a:r>
              <a:rPr dirty="0" err="1"/>
              <a:t>estén</a:t>
            </a:r>
            <a:r>
              <a:rPr dirty="0"/>
              <a:t>  </a:t>
            </a:r>
            <a:r>
              <a:rPr dirty="0" err="1"/>
              <a:t>disponibles</a:t>
            </a:r>
            <a:r>
              <a:rPr dirty="0"/>
              <a:t>.</a:t>
            </a:r>
          </a:p>
          <a:p>
            <a:endParaRPr dirty="0"/>
          </a:p>
        </p:txBody>
      </p:sp>
      <p:grpSp>
        <p:nvGrpSpPr>
          <p:cNvPr id="4" name="object 4"/>
          <p:cNvGrpSpPr/>
          <p:nvPr/>
        </p:nvGrpSpPr>
        <p:grpSpPr>
          <a:xfrm>
            <a:off x="304800" y="1670475"/>
            <a:ext cx="2669660" cy="2873018"/>
            <a:chOff x="128015" y="1577339"/>
            <a:chExt cx="4333240" cy="4549140"/>
          </a:xfrm>
        </p:grpSpPr>
        <p:sp>
          <p:nvSpPr>
            <p:cNvPr id="5" name="object 5"/>
            <p:cNvSpPr/>
            <p:nvPr/>
          </p:nvSpPr>
          <p:spPr>
            <a:xfrm>
              <a:off x="128015" y="1577339"/>
              <a:ext cx="4332732" cy="45491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323087" y="1772411"/>
              <a:ext cx="3744467" cy="39608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Rectángulo 6"/>
          <p:cNvSpPr/>
          <p:nvPr/>
        </p:nvSpPr>
        <p:spPr>
          <a:xfrm>
            <a:off x="457200" y="4543493"/>
            <a:ext cx="8382000" cy="1779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Control de Registros</a:t>
            </a:r>
          </a:p>
          <a:p>
            <a:pPr marL="12700" algn="just">
              <a:spcBef>
                <a:spcPts val="100"/>
              </a:spcBef>
            </a:pPr>
            <a:endParaRPr lang="es-ES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marL="12700" algn="just">
              <a:spcBef>
                <a:spcPts val="100"/>
              </a:spcBef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Es un procedimiento que controla la identificación, almacenamiento, protección, recuperación,  retención y disposición de los registros que dan  evidencia al cumplimiento de la conformidad con  los requisitos de la norma y su operación eficaz del  sistema de gestión de la calidad 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56790" y="3806821"/>
            <a:ext cx="4630420" cy="2854088"/>
            <a:chOff x="2360676" y="2729483"/>
            <a:chExt cx="4630420" cy="3278504"/>
          </a:xfrm>
        </p:grpSpPr>
        <p:sp>
          <p:nvSpPr>
            <p:cNvPr id="3" name="object 3"/>
            <p:cNvSpPr/>
            <p:nvPr/>
          </p:nvSpPr>
          <p:spPr>
            <a:xfrm>
              <a:off x="2360676" y="2729483"/>
              <a:ext cx="4629912" cy="32781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55748" y="2924555"/>
              <a:ext cx="4041648" cy="26898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80746" y="1621002"/>
            <a:ext cx="8382000" cy="203632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95"/>
              </a:spcBef>
            </a:pP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Este procedimiento aplica desde la definición de Salidas no conformes (productos y servicios no conformes), su identificación (antes, durante o después), hasta el tratamiento de salidas no conformes identificadas para los procesos. Los mismos se controlan para prevenir su uso o entrega no intencionada. La principal salida no conforme se manifiestan a través de RQS</a:t>
            </a:r>
            <a:endParaRPr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1524000" y="1086950"/>
            <a:ext cx="6319265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970" algn="ctr">
              <a:lnSpc>
                <a:spcPct val="100000"/>
              </a:lnSpc>
              <a:spcBef>
                <a:spcPts val="105"/>
              </a:spcBef>
            </a:pPr>
            <a:r>
              <a:rPr kern="12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Control del Servicio y Producto No Conforme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4310" y="1749026"/>
            <a:ext cx="6213093" cy="16741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95"/>
              </a:spcBef>
            </a:pP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Son las acciones planificadas y ejecutadas para corregir o  prevenir las causas de las no conformidades. De estas  acciones debe quedar registro y debe revisarse la eficacia de 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a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acciones tomadas.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4495799" y="1123878"/>
            <a:ext cx="2170114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kern="12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Acciones </a:t>
            </a:r>
            <a:r>
              <a:rPr kern="12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Correctivas</a:t>
            </a:r>
            <a:r>
              <a:rPr kern="12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object 4"/>
          <p:cNvSpPr/>
          <p:nvPr/>
        </p:nvSpPr>
        <p:spPr>
          <a:xfrm>
            <a:off x="228600" y="1905000"/>
            <a:ext cx="2106168" cy="13558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1000" y="3885946"/>
            <a:ext cx="5410199" cy="226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825" algn="ctr">
              <a:lnSpc>
                <a:spcPct val="150000"/>
              </a:lnSpc>
              <a:spcBef>
                <a:spcPts val="100"/>
              </a:spcBef>
            </a:pP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Auditoría Interna</a:t>
            </a:r>
          </a:p>
          <a:p>
            <a:pPr marL="12700" marR="5080" algn="just">
              <a:lnSpc>
                <a:spcPct val="150000"/>
              </a:lnSpc>
              <a:spcBef>
                <a:spcPts val="1805"/>
              </a:spcBef>
            </a:pPr>
            <a:r>
              <a:rPr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Es el procedimiento para verificar si el SGC es  conforme con la planificación de la prestación de  servicio y si el SGC se ha implementado y mantenido  eficazmente.</a:t>
            </a:r>
          </a:p>
        </p:txBody>
      </p:sp>
      <p:sp>
        <p:nvSpPr>
          <p:cNvPr id="6" name="object 6"/>
          <p:cNvSpPr/>
          <p:nvPr/>
        </p:nvSpPr>
        <p:spPr>
          <a:xfrm>
            <a:off x="6267291" y="4122210"/>
            <a:ext cx="2420112" cy="17952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81905" y="990600"/>
            <a:ext cx="5410200" cy="334089"/>
          </a:xfrm>
          <a:prstGeom prst="roundRect">
            <a:avLst/>
          </a:prstGeom>
          <a:solidFill>
            <a:srgbClr val="0099CC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309076" tIns="53340" rIns="99568" bIns="53340" numCol="1" spcCol="1270" anchor="ctr" anchorCtr="0">
            <a:noAutofit/>
          </a:bodyPr>
          <a:lstStyle/>
          <a:p>
            <a:pPr algn="just" rtl="0"/>
            <a:r>
              <a:rPr lang="es-ES" b="1" kern="1200" spc="-5" dirty="0">
                <a:solidFill>
                  <a:schemeClr val="bg1"/>
                </a:solidFill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b="1" kern="1200" spc="-5" dirty="0">
                <a:solidFill>
                  <a:schemeClr val="bg1"/>
                </a:solidFill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.- Estructura Documental de los SGC y SGA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8337" y="1825989"/>
            <a:ext cx="3910263" cy="439928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La documentación del sistema de gestión de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sz="15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calidad (SGC y SGA) está conformada por: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marL="299085" marR="6985" indent="-287020" algn="just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5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Nivel I Se establece la Normativa UCAB,  la política y objetivos de la calidad,  manual de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 Sistema de Gestión de la</a:t>
            </a:r>
            <a:r>
              <a:rPr sz="15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</a:t>
            </a:r>
            <a:r>
              <a:rPr sz="15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alidad.</a:t>
            </a: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15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marL="299085" marR="5080" indent="-287020" algn="just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5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Nivel II se documenta e implanta los  procesos, procedimientos, instructivos,  guías y otros documentos estratégicos u  operativos para dar cumplimento a las  normas de referencia del SGC.</a:t>
            </a: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1500" dirty="0">
              <a:solidFill>
                <a:schemeClr val="tx2">
                  <a:lumMod val="75000"/>
                </a:schemeClr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  <a:p>
            <a:pPr marL="299085" marR="5715" indent="-287020" algn="just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5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Nivel III Se definen los resultados  obtenidos, evidencias o registros en una  lista maestra, donde el objetivo es  identificar el origen y destino final de cada  registro.</a:t>
            </a:r>
          </a:p>
        </p:txBody>
      </p:sp>
      <p:sp>
        <p:nvSpPr>
          <p:cNvPr id="7" name="object 7"/>
          <p:cNvSpPr/>
          <p:nvPr/>
        </p:nvSpPr>
        <p:spPr>
          <a:xfrm>
            <a:off x="4191000" y="1861531"/>
            <a:ext cx="4844546" cy="4261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outerShdw blurRad="50800" dist="38100" dir="8100000" algn="tr" rotWithShape="0">
              <a:srgbClr val="00FFFF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CuadroTexto 4"/>
          <p:cNvSpPr txBox="1"/>
          <p:nvPr/>
        </p:nvSpPr>
        <p:spPr>
          <a:xfrm>
            <a:off x="872424" y="6336354"/>
            <a:ext cx="830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000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Importante: Todos los usuarios tienen acceso a los documentos del Sistema de Gestión de Calidad   </a:t>
            </a:r>
            <a:endParaRPr lang="es-VE" sz="1400" dirty="0">
              <a:solidFill>
                <a:srgbClr val="FF0000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277340"/>
            <a:ext cx="716013" cy="39847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10F39F0B-08FC-45F2-B2C5-06437B52535B}"/>
              </a:ext>
            </a:extLst>
          </p:cNvPr>
          <p:cNvSpPr/>
          <p:nvPr/>
        </p:nvSpPr>
        <p:spPr>
          <a:xfrm>
            <a:off x="-304800" y="1285480"/>
            <a:ext cx="7610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VE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¿Por qué tener una estrategia en la auditoría de la Calidad 4.0?</a:t>
            </a:r>
          </a:p>
        </p:txBody>
      </p:sp>
      <p:sp>
        <p:nvSpPr>
          <p:cNvPr id="3" name="4 Rectángulo">
            <a:extLst>
              <a:ext uri="{FF2B5EF4-FFF2-40B4-BE49-F238E27FC236}">
                <a16:creationId xmlns:a16="http://schemas.microsoft.com/office/drawing/2014/main" id="{126ECF16-D3C6-4CC8-8C08-E35F9E8599BD}"/>
              </a:ext>
            </a:extLst>
          </p:cNvPr>
          <p:cNvSpPr/>
          <p:nvPr/>
        </p:nvSpPr>
        <p:spPr>
          <a:xfrm>
            <a:off x="381000" y="2075435"/>
            <a:ext cx="2613183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Calidad 4.0 combina nuevas tecnologías con métodos de calidad tradicionales para liderar la gestión hacia la excelencia operativa, combinando desempeño con innovación.</a:t>
            </a:r>
          </a:p>
          <a:p>
            <a:r>
              <a:rPr lang="es-VE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https://calidar.pe/calidad-4-0-la-calidad-se-reinventa/</a:t>
            </a:r>
          </a:p>
        </p:txBody>
      </p:sp>
      <p:pic>
        <p:nvPicPr>
          <p:cNvPr id="4" name="Picture 2" descr="Resultado de imagen para no conforme png">
            <a:extLst>
              <a:ext uri="{FF2B5EF4-FFF2-40B4-BE49-F238E27FC236}">
                <a16:creationId xmlns:a16="http://schemas.microsoft.com/office/drawing/2014/main" id="{F0E0E6B9-209A-46CC-A64F-41DE75B5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326" y="2743199"/>
            <a:ext cx="1612972" cy="106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rvicio de Auditoría Interna">
            <a:extLst>
              <a:ext uri="{FF2B5EF4-FFF2-40B4-BE49-F238E27FC236}">
                <a16:creationId xmlns:a16="http://schemas.microsoft.com/office/drawing/2014/main" id="{D608A25E-EC41-48E5-8483-A235C50D3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645" y="3583540"/>
            <a:ext cx="1482789" cy="148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985657" y="2075435"/>
            <a:ext cx="4030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VE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Auditoría de la Calidad evidencia la conexión integral de las personas, los procesos, las máquinas y los datos de nuevas maneras.</a:t>
            </a:r>
          </a:p>
        </p:txBody>
      </p:sp>
    </p:spTree>
    <p:extLst>
      <p:ext uri="{BB962C8B-B14F-4D97-AF65-F5344CB8AC3E}">
        <p14:creationId xmlns:p14="http://schemas.microsoft.com/office/powerpoint/2010/main" val="25435867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8382" y="1676400"/>
            <a:ext cx="5766817" cy="3697224"/>
            <a:chOff x="1548383" y="1988820"/>
            <a:chExt cx="5242560" cy="3384804"/>
          </a:xfrm>
        </p:grpSpPr>
        <p:sp>
          <p:nvSpPr>
            <p:cNvPr id="3" name="object 3"/>
            <p:cNvSpPr/>
            <p:nvPr/>
          </p:nvSpPr>
          <p:spPr>
            <a:xfrm>
              <a:off x="1548383" y="1988820"/>
              <a:ext cx="5242560" cy="33848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618232" y="2039111"/>
              <a:ext cx="3311652" cy="23058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77C2C9D5-C5EF-4E8A-9B8B-133E3B8789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67" b="7333"/>
          <a:stretch/>
        </p:blipFill>
        <p:spPr>
          <a:xfrm>
            <a:off x="2945890" y="1981200"/>
            <a:ext cx="2971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981200"/>
            <a:ext cx="4048095" cy="2706859"/>
          </a:xfrm>
          <a:prstGeom prst="rect">
            <a:avLst/>
          </a:prstGeom>
        </p:spPr>
      </p:pic>
      <p:sp>
        <p:nvSpPr>
          <p:cNvPr id="3" name="object 8"/>
          <p:cNvSpPr txBox="1"/>
          <p:nvPr/>
        </p:nvSpPr>
        <p:spPr>
          <a:xfrm>
            <a:off x="3860672" y="4824806"/>
            <a:ext cx="14224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Preguntas??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6812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66800"/>
            <a:ext cx="4109060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63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 txBox="1"/>
          <p:nvPr/>
        </p:nvSpPr>
        <p:spPr>
          <a:xfrm>
            <a:off x="152400" y="1525846"/>
            <a:ext cx="891152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6985" indent="-287020" algn="just">
              <a:buFont typeface="Arial"/>
              <a:buChar char="•"/>
              <a:tabLst>
                <a:tab pos="299720" algn="l"/>
              </a:tabLst>
            </a:pPr>
            <a:r>
              <a:rPr sz="15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Para ingresar a la web del Sistema de Gestión de Calidad (SGC) usted </a:t>
            </a:r>
            <a:r>
              <a:rPr sz="15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tiene</a:t>
            </a:r>
            <a:r>
              <a:rPr sz="15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dos</a:t>
            </a:r>
            <a:r>
              <a:rPr lang="es-ES" sz="15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sz="15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(02) </a:t>
            </a:r>
            <a:r>
              <a:rPr lang="es-VE" sz="15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maneras</a:t>
            </a:r>
            <a:r>
              <a:rPr sz="15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52400" y="838200"/>
            <a:ext cx="8077200" cy="445532"/>
          </a:xfrm>
          <a:prstGeom prst="roundRect">
            <a:avLst/>
          </a:prstGeom>
          <a:solidFill>
            <a:srgbClr val="0099CC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309076" tIns="53340" rIns="99568" bIns="53340" numCol="1" spcCol="1270" anchor="ctr" anchorCtr="0">
            <a:noAutofit/>
          </a:bodyPr>
          <a:lstStyle/>
          <a:p>
            <a:pPr algn="just"/>
            <a:r>
              <a:rPr lang="es-ES" b="1" spc="-5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3.- Ingreso a la Web del Sistema de Gestión de Calidad de la U.C.A.B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E1A5DA8-F821-47C0-BE0E-F3F44963DA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6893351"/>
              </p:ext>
            </p:extLst>
          </p:nvPr>
        </p:nvGraphicFramePr>
        <p:xfrm>
          <a:off x="-342900" y="2011616"/>
          <a:ext cx="9067800" cy="3195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EE30FF5-707C-4938-8FAE-A7A5A46D8C00}"/>
              </a:ext>
            </a:extLst>
          </p:cNvPr>
          <p:cNvSpPr txBox="1"/>
          <p:nvPr/>
        </p:nvSpPr>
        <p:spPr>
          <a:xfrm>
            <a:off x="457200" y="6248400"/>
            <a:ext cx="71485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PD: Se recomienda usar navegador Chrome o Firefox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E3AD7AE-60EA-44B2-A0FB-7CFBF1F38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48" b="8666"/>
          <a:stretch/>
        </p:blipFill>
        <p:spPr>
          <a:xfrm>
            <a:off x="4626160" y="1385404"/>
            <a:ext cx="4517840" cy="4102768"/>
          </a:xfrm>
          <a:prstGeom prst="rect">
            <a:avLst/>
          </a:prstGeom>
          <a:effectLst>
            <a:outerShdw blurRad="50800" dist="38100" dir="13500000" algn="br" rotWithShape="0">
              <a:srgbClr val="00FFFF">
                <a:alpha val="40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2C26902-754B-4508-A973-6E3B2234F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6" t="6285" b="10000"/>
          <a:stretch/>
        </p:blipFill>
        <p:spPr>
          <a:xfrm>
            <a:off x="91162" y="1385404"/>
            <a:ext cx="4426680" cy="4102768"/>
          </a:xfrm>
          <a:prstGeom prst="rect">
            <a:avLst/>
          </a:prstGeom>
          <a:effectLst>
            <a:outerShdw blurRad="50800" dist="38100" dir="13500000" algn="br" rotWithShape="0">
              <a:srgbClr val="00FFFF">
                <a:alpha val="40000"/>
              </a:srgbClr>
            </a:outerShdw>
          </a:effectLst>
        </p:spPr>
      </p:pic>
      <p:sp>
        <p:nvSpPr>
          <p:cNvPr id="4" name="object 4"/>
          <p:cNvSpPr/>
          <p:nvPr/>
        </p:nvSpPr>
        <p:spPr>
          <a:xfrm>
            <a:off x="495299" y="2133600"/>
            <a:ext cx="952501" cy="365953"/>
          </a:xfrm>
          <a:custGeom>
            <a:avLst/>
            <a:gdLst/>
            <a:ahLst/>
            <a:cxnLst/>
            <a:rect l="l" t="t" r="r" b="b"/>
            <a:pathLst>
              <a:path w="2016760" h="1019810">
                <a:moveTo>
                  <a:pt x="0" y="509777"/>
                </a:moveTo>
                <a:lnTo>
                  <a:pt x="7854" y="445829"/>
                </a:lnTo>
                <a:lnTo>
                  <a:pt x="30789" y="384251"/>
                </a:lnTo>
                <a:lnTo>
                  <a:pt x="67858" y="325523"/>
                </a:lnTo>
                <a:lnTo>
                  <a:pt x="118118" y="270121"/>
                </a:lnTo>
                <a:lnTo>
                  <a:pt x="147899" y="243817"/>
                </a:lnTo>
                <a:lnTo>
                  <a:pt x="180623" y="218523"/>
                </a:lnTo>
                <a:lnTo>
                  <a:pt x="216173" y="194300"/>
                </a:lnTo>
                <a:lnTo>
                  <a:pt x="254429" y="171207"/>
                </a:lnTo>
                <a:lnTo>
                  <a:pt x="295275" y="149304"/>
                </a:lnTo>
                <a:lnTo>
                  <a:pt x="338591" y="128650"/>
                </a:lnTo>
                <a:lnTo>
                  <a:pt x="384260" y="109306"/>
                </a:lnTo>
                <a:lnTo>
                  <a:pt x="432163" y="91330"/>
                </a:lnTo>
                <a:lnTo>
                  <a:pt x="482184" y="74783"/>
                </a:lnTo>
                <a:lnTo>
                  <a:pt x="534202" y="59725"/>
                </a:lnTo>
                <a:lnTo>
                  <a:pt x="588102" y="46214"/>
                </a:lnTo>
                <a:lnTo>
                  <a:pt x="643763" y="34311"/>
                </a:lnTo>
                <a:lnTo>
                  <a:pt x="701068" y="24076"/>
                </a:lnTo>
                <a:lnTo>
                  <a:pt x="759900" y="15568"/>
                </a:lnTo>
                <a:lnTo>
                  <a:pt x="820140" y="8846"/>
                </a:lnTo>
                <a:lnTo>
                  <a:pt x="881669" y="3971"/>
                </a:lnTo>
                <a:lnTo>
                  <a:pt x="944371" y="1002"/>
                </a:lnTo>
                <a:lnTo>
                  <a:pt x="1008126" y="0"/>
                </a:lnTo>
                <a:lnTo>
                  <a:pt x="1071880" y="1002"/>
                </a:lnTo>
                <a:lnTo>
                  <a:pt x="1134582" y="3971"/>
                </a:lnTo>
                <a:lnTo>
                  <a:pt x="1196111" y="8846"/>
                </a:lnTo>
                <a:lnTo>
                  <a:pt x="1256351" y="15568"/>
                </a:lnTo>
                <a:lnTo>
                  <a:pt x="1315183" y="24076"/>
                </a:lnTo>
                <a:lnTo>
                  <a:pt x="1372488" y="34311"/>
                </a:lnTo>
                <a:lnTo>
                  <a:pt x="1428149" y="46214"/>
                </a:lnTo>
                <a:lnTo>
                  <a:pt x="1482049" y="59725"/>
                </a:lnTo>
                <a:lnTo>
                  <a:pt x="1534067" y="74783"/>
                </a:lnTo>
                <a:lnTo>
                  <a:pt x="1584088" y="91330"/>
                </a:lnTo>
                <a:lnTo>
                  <a:pt x="1631991" y="109306"/>
                </a:lnTo>
                <a:lnTo>
                  <a:pt x="1677660" y="128650"/>
                </a:lnTo>
                <a:lnTo>
                  <a:pt x="1720977" y="149304"/>
                </a:lnTo>
                <a:lnTo>
                  <a:pt x="1761822" y="171207"/>
                </a:lnTo>
                <a:lnTo>
                  <a:pt x="1800078" y="194300"/>
                </a:lnTo>
                <a:lnTo>
                  <a:pt x="1835628" y="218523"/>
                </a:lnTo>
                <a:lnTo>
                  <a:pt x="1868352" y="243817"/>
                </a:lnTo>
                <a:lnTo>
                  <a:pt x="1898133" y="270121"/>
                </a:lnTo>
                <a:lnTo>
                  <a:pt x="1924852" y="297376"/>
                </a:lnTo>
                <a:lnTo>
                  <a:pt x="1968635" y="354501"/>
                </a:lnTo>
                <a:lnTo>
                  <a:pt x="1998755" y="414714"/>
                </a:lnTo>
                <a:lnTo>
                  <a:pt x="2014268" y="477537"/>
                </a:lnTo>
                <a:lnTo>
                  <a:pt x="2016252" y="509777"/>
                </a:lnTo>
                <a:lnTo>
                  <a:pt x="2014268" y="542018"/>
                </a:lnTo>
                <a:lnTo>
                  <a:pt x="1998755" y="604841"/>
                </a:lnTo>
                <a:lnTo>
                  <a:pt x="1968635" y="665054"/>
                </a:lnTo>
                <a:lnTo>
                  <a:pt x="1924852" y="722179"/>
                </a:lnTo>
                <a:lnTo>
                  <a:pt x="1898133" y="749434"/>
                </a:lnTo>
                <a:lnTo>
                  <a:pt x="1868352" y="775738"/>
                </a:lnTo>
                <a:lnTo>
                  <a:pt x="1835628" y="801032"/>
                </a:lnTo>
                <a:lnTo>
                  <a:pt x="1800078" y="825255"/>
                </a:lnTo>
                <a:lnTo>
                  <a:pt x="1761822" y="848348"/>
                </a:lnTo>
                <a:lnTo>
                  <a:pt x="1720977" y="870251"/>
                </a:lnTo>
                <a:lnTo>
                  <a:pt x="1677660" y="890905"/>
                </a:lnTo>
                <a:lnTo>
                  <a:pt x="1631991" y="910249"/>
                </a:lnTo>
                <a:lnTo>
                  <a:pt x="1584088" y="928225"/>
                </a:lnTo>
                <a:lnTo>
                  <a:pt x="1534067" y="944772"/>
                </a:lnTo>
                <a:lnTo>
                  <a:pt x="1482049" y="959830"/>
                </a:lnTo>
                <a:lnTo>
                  <a:pt x="1428149" y="973341"/>
                </a:lnTo>
                <a:lnTo>
                  <a:pt x="1372488" y="985244"/>
                </a:lnTo>
                <a:lnTo>
                  <a:pt x="1315183" y="995479"/>
                </a:lnTo>
                <a:lnTo>
                  <a:pt x="1256351" y="1003987"/>
                </a:lnTo>
                <a:lnTo>
                  <a:pt x="1196111" y="1010709"/>
                </a:lnTo>
                <a:lnTo>
                  <a:pt x="1134582" y="1015584"/>
                </a:lnTo>
                <a:lnTo>
                  <a:pt x="1071880" y="1018553"/>
                </a:lnTo>
                <a:lnTo>
                  <a:pt x="1008126" y="1019555"/>
                </a:lnTo>
                <a:lnTo>
                  <a:pt x="944371" y="1018553"/>
                </a:lnTo>
                <a:lnTo>
                  <a:pt x="881669" y="1015584"/>
                </a:lnTo>
                <a:lnTo>
                  <a:pt x="820140" y="1010709"/>
                </a:lnTo>
                <a:lnTo>
                  <a:pt x="759900" y="1003987"/>
                </a:lnTo>
                <a:lnTo>
                  <a:pt x="701068" y="995479"/>
                </a:lnTo>
                <a:lnTo>
                  <a:pt x="643763" y="985244"/>
                </a:lnTo>
                <a:lnTo>
                  <a:pt x="588102" y="973341"/>
                </a:lnTo>
                <a:lnTo>
                  <a:pt x="534202" y="959830"/>
                </a:lnTo>
                <a:lnTo>
                  <a:pt x="482184" y="944772"/>
                </a:lnTo>
                <a:lnTo>
                  <a:pt x="432163" y="928225"/>
                </a:lnTo>
                <a:lnTo>
                  <a:pt x="384260" y="910249"/>
                </a:lnTo>
                <a:lnTo>
                  <a:pt x="338591" y="890905"/>
                </a:lnTo>
                <a:lnTo>
                  <a:pt x="295275" y="870251"/>
                </a:lnTo>
                <a:lnTo>
                  <a:pt x="254429" y="848348"/>
                </a:lnTo>
                <a:lnTo>
                  <a:pt x="216173" y="825255"/>
                </a:lnTo>
                <a:lnTo>
                  <a:pt x="180623" y="801032"/>
                </a:lnTo>
                <a:lnTo>
                  <a:pt x="147899" y="775738"/>
                </a:lnTo>
                <a:lnTo>
                  <a:pt x="118118" y="749434"/>
                </a:lnTo>
                <a:lnTo>
                  <a:pt x="91399" y="722179"/>
                </a:lnTo>
                <a:lnTo>
                  <a:pt x="47616" y="665054"/>
                </a:lnTo>
                <a:lnTo>
                  <a:pt x="17496" y="604841"/>
                </a:lnTo>
                <a:lnTo>
                  <a:pt x="1983" y="542018"/>
                </a:lnTo>
                <a:lnTo>
                  <a:pt x="0" y="509777"/>
                </a:lnTo>
                <a:close/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Rectángulo 4"/>
          <p:cNvSpPr/>
          <p:nvPr/>
        </p:nvSpPr>
        <p:spPr>
          <a:xfrm>
            <a:off x="736740" y="1092829"/>
            <a:ext cx="26407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VE" sz="1500" spc="-5" dirty="0">
                <a:latin typeface="Arial" panose="020B0604020202020204" pitchFamily="34" charset="0"/>
                <a:cs typeface="Arial" panose="020B0604020202020204" pitchFamily="34" charset="0"/>
              </a:rPr>
              <a:t>https://www.ucab.edu.ve/)  </a:t>
            </a:r>
          </a:p>
          <a:p>
            <a:pPr>
              <a:defRPr/>
            </a:pPr>
            <a:endParaRPr lang="es-VE" sz="1500"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362900" y="1125662"/>
            <a:ext cx="304436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VE" sz="1500" spc="-5" dirty="0">
                <a:latin typeface="Arial" panose="020B0604020202020204" pitchFamily="34" charset="0"/>
                <a:cs typeface="Arial" panose="020B0604020202020204" pitchFamily="34" charset="0"/>
              </a:rPr>
              <a:t>https://www.ucab.edu.ve/guayana</a:t>
            </a:r>
          </a:p>
        </p:txBody>
      </p:sp>
      <p:sp>
        <p:nvSpPr>
          <p:cNvPr id="11" name="object 4"/>
          <p:cNvSpPr/>
          <p:nvPr/>
        </p:nvSpPr>
        <p:spPr>
          <a:xfrm>
            <a:off x="5248576" y="2014819"/>
            <a:ext cx="952501" cy="365953"/>
          </a:xfrm>
          <a:custGeom>
            <a:avLst/>
            <a:gdLst/>
            <a:ahLst/>
            <a:cxnLst/>
            <a:rect l="l" t="t" r="r" b="b"/>
            <a:pathLst>
              <a:path w="2016760" h="1019810">
                <a:moveTo>
                  <a:pt x="0" y="509777"/>
                </a:moveTo>
                <a:lnTo>
                  <a:pt x="7854" y="445829"/>
                </a:lnTo>
                <a:lnTo>
                  <a:pt x="30789" y="384251"/>
                </a:lnTo>
                <a:lnTo>
                  <a:pt x="67858" y="325523"/>
                </a:lnTo>
                <a:lnTo>
                  <a:pt x="118118" y="270121"/>
                </a:lnTo>
                <a:lnTo>
                  <a:pt x="147899" y="243817"/>
                </a:lnTo>
                <a:lnTo>
                  <a:pt x="180623" y="218523"/>
                </a:lnTo>
                <a:lnTo>
                  <a:pt x="216173" y="194300"/>
                </a:lnTo>
                <a:lnTo>
                  <a:pt x="254429" y="171207"/>
                </a:lnTo>
                <a:lnTo>
                  <a:pt x="295275" y="149304"/>
                </a:lnTo>
                <a:lnTo>
                  <a:pt x="338591" y="128650"/>
                </a:lnTo>
                <a:lnTo>
                  <a:pt x="384260" y="109306"/>
                </a:lnTo>
                <a:lnTo>
                  <a:pt x="432163" y="91330"/>
                </a:lnTo>
                <a:lnTo>
                  <a:pt x="482184" y="74783"/>
                </a:lnTo>
                <a:lnTo>
                  <a:pt x="534202" y="59725"/>
                </a:lnTo>
                <a:lnTo>
                  <a:pt x="588102" y="46214"/>
                </a:lnTo>
                <a:lnTo>
                  <a:pt x="643763" y="34311"/>
                </a:lnTo>
                <a:lnTo>
                  <a:pt x="701068" y="24076"/>
                </a:lnTo>
                <a:lnTo>
                  <a:pt x="759900" y="15568"/>
                </a:lnTo>
                <a:lnTo>
                  <a:pt x="820140" y="8846"/>
                </a:lnTo>
                <a:lnTo>
                  <a:pt x="881669" y="3971"/>
                </a:lnTo>
                <a:lnTo>
                  <a:pt x="944371" y="1002"/>
                </a:lnTo>
                <a:lnTo>
                  <a:pt x="1008126" y="0"/>
                </a:lnTo>
                <a:lnTo>
                  <a:pt x="1071880" y="1002"/>
                </a:lnTo>
                <a:lnTo>
                  <a:pt x="1134582" y="3971"/>
                </a:lnTo>
                <a:lnTo>
                  <a:pt x="1196111" y="8846"/>
                </a:lnTo>
                <a:lnTo>
                  <a:pt x="1256351" y="15568"/>
                </a:lnTo>
                <a:lnTo>
                  <a:pt x="1315183" y="24076"/>
                </a:lnTo>
                <a:lnTo>
                  <a:pt x="1372488" y="34311"/>
                </a:lnTo>
                <a:lnTo>
                  <a:pt x="1428149" y="46214"/>
                </a:lnTo>
                <a:lnTo>
                  <a:pt x="1482049" y="59725"/>
                </a:lnTo>
                <a:lnTo>
                  <a:pt x="1534067" y="74783"/>
                </a:lnTo>
                <a:lnTo>
                  <a:pt x="1584088" y="91330"/>
                </a:lnTo>
                <a:lnTo>
                  <a:pt x="1631991" y="109306"/>
                </a:lnTo>
                <a:lnTo>
                  <a:pt x="1677660" y="128650"/>
                </a:lnTo>
                <a:lnTo>
                  <a:pt x="1720977" y="149304"/>
                </a:lnTo>
                <a:lnTo>
                  <a:pt x="1761822" y="171207"/>
                </a:lnTo>
                <a:lnTo>
                  <a:pt x="1800078" y="194300"/>
                </a:lnTo>
                <a:lnTo>
                  <a:pt x="1835628" y="218523"/>
                </a:lnTo>
                <a:lnTo>
                  <a:pt x="1868352" y="243817"/>
                </a:lnTo>
                <a:lnTo>
                  <a:pt x="1898133" y="270121"/>
                </a:lnTo>
                <a:lnTo>
                  <a:pt x="1924852" y="297376"/>
                </a:lnTo>
                <a:lnTo>
                  <a:pt x="1968635" y="354501"/>
                </a:lnTo>
                <a:lnTo>
                  <a:pt x="1998755" y="414714"/>
                </a:lnTo>
                <a:lnTo>
                  <a:pt x="2014268" y="477537"/>
                </a:lnTo>
                <a:lnTo>
                  <a:pt x="2016252" y="509777"/>
                </a:lnTo>
                <a:lnTo>
                  <a:pt x="2014268" y="542018"/>
                </a:lnTo>
                <a:lnTo>
                  <a:pt x="1998755" y="604841"/>
                </a:lnTo>
                <a:lnTo>
                  <a:pt x="1968635" y="665054"/>
                </a:lnTo>
                <a:lnTo>
                  <a:pt x="1924852" y="722179"/>
                </a:lnTo>
                <a:lnTo>
                  <a:pt x="1898133" y="749434"/>
                </a:lnTo>
                <a:lnTo>
                  <a:pt x="1868352" y="775738"/>
                </a:lnTo>
                <a:lnTo>
                  <a:pt x="1835628" y="801032"/>
                </a:lnTo>
                <a:lnTo>
                  <a:pt x="1800078" y="825255"/>
                </a:lnTo>
                <a:lnTo>
                  <a:pt x="1761822" y="848348"/>
                </a:lnTo>
                <a:lnTo>
                  <a:pt x="1720977" y="870251"/>
                </a:lnTo>
                <a:lnTo>
                  <a:pt x="1677660" y="890905"/>
                </a:lnTo>
                <a:lnTo>
                  <a:pt x="1631991" y="910249"/>
                </a:lnTo>
                <a:lnTo>
                  <a:pt x="1584088" y="928225"/>
                </a:lnTo>
                <a:lnTo>
                  <a:pt x="1534067" y="944772"/>
                </a:lnTo>
                <a:lnTo>
                  <a:pt x="1482049" y="959830"/>
                </a:lnTo>
                <a:lnTo>
                  <a:pt x="1428149" y="973341"/>
                </a:lnTo>
                <a:lnTo>
                  <a:pt x="1372488" y="985244"/>
                </a:lnTo>
                <a:lnTo>
                  <a:pt x="1315183" y="995479"/>
                </a:lnTo>
                <a:lnTo>
                  <a:pt x="1256351" y="1003987"/>
                </a:lnTo>
                <a:lnTo>
                  <a:pt x="1196111" y="1010709"/>
                </a:lnTo>
                <a:lnTo>
                  <a:pt x="1134582" y="1015584"/>
                </a:lnTo>
                <a:lnTo>
                  <a:pt x="1071880" y="1018553"/>
                </a:lnTo>
                <a:lnTo>
                  <a:pt x="1008126" y="1019555"/>
                </a:lnTo>
                <a:lnTo>
                  <a:pt x="944371" y="1018553"/>
                </a:lnTo>
                <a:lnTo>
                  <a:pt x="881669" y="1015584"/>
                </a:lnTo>
                <a:lnTo>
                  <a:pt x="820140" y="1010709"/>
                </a:lnTo>
                <a:lnTo>
                  <a:pt x="759900" y="1003987"/>
                </a:lnTo>
                <a:lnTo>
                  <a:pt x="701068" y="995479"/>
                </a:lnTo>
                <a:lnTo>
                  <a:pt x="643763" y="985244"/>
                </a:lnTo>
                <a:lnTo>
                  <a:pt x="588102" y="973341"/>
                </a:lnTo>
                <a:lnTo>
                  <a:pt x="534202" y="959830"/>
                </a:lnTo>
                <a:lnTo>
                  <a:pt x="482184" y="944772"/>
                </a:lnTo>
                <a:lnTo>
                  <a:pt x="432163" y="928225"/>
                </a:lnTo>
                <a:lnTo>
                  <a:pt x="384260" y="910249"/>
                </a:lnTo>
                <a:lnTo>
                  <a:pt x="338591" y="890905"/>
                </a:lnTo>
                <a:lnTo>
                  <a:pt x="295275" y="870251"/>
                </a:lnTo>
                <a:lnTo>
                  <a:pt x="254429" y="848348"/>
                </a:lnTo>
                <a:lnTo>
                  <a:pt x="216173" y="825255"/>
                </a:lnTo>
                <a:lnTo>
                  <a:pt x="180623" y="801032"/>
                </a:lnTo>
                <a:lnTo>
                  <a:pt x="147899" y="775738"/>
                </a:lnTo>
                <a:lnTo>
                  <a:pt x="118118" y="749434"/>
                </a:lnTo>
                <a:lnTo>
                  <a:pt x="91399" y="722179"/>
                </a:lnTo>
                <a:lnTo>
                  <a:pt x="47616" y="665054"/>
                </a:lnTo>
                <a:lnTo>
                  <a:pt x="17496" y="604841"/>
                </a:lnTo>
                <a:lnTo>
                  <a:pt x="1983" y="542018"/>
                </a:lnTo>
                <a:lnTo>
                  <a:pt x="0" y="509777"/>
                </a:lnTo>
                <a:close/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50" y="2152650"/>
            <a:ext cx="666750" cy="6667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13" y="2305050"/>
            <a:ext cx="666750" cy="6667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1528672"/>
            <a:ext cx="8820000" cy="4838400"/>
            <a:chOff x="153757" y="1269491"/>
            <a:chExt cx="8674608" cy="4247387"/>
          </a:xfrm>
          <a:effectLst>
            <a:outerShdw blurRad="50800" dist="38100" dir="8100000" algn="tr" rotWithShape="0">
              <a:srgbClr val="00FFFF">
                <a:alpha val="40000"/>
              </a:srgbClr>
            </a:outerShdw>
          </a:effectLst>
        </p:grpSpPr>
        <p:sp>
          <p:nvSpPr>
            <p:cNvPr id="3" name="object 3"/>
            <p:cNvSpPr/>
            <p:nvPr/>
          </p:nvSpPr>
          <p:spPr>
            <a:xfrm>
              <a:off x="153757" y="1269491"/>
              <a:ext cx="8674608" cy="42473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effectLst>
              <a:outerShdw blurRad="50800" dist="38100" dir="2700000" algn="tl" rotWithShape="0">
                <a:srgbClr val="00FFFF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5867399" y="2205227"/>
              <a:ext cx="2016760" cy="842774"/>
            </a:xfrm>
            <a:custGeom>
              <a:avLst/>
              <a:gdLst/>
              <a:ahLst/>
              <a:cxnLst/>
              <a:rect l="l" t="t" r="r" b="b"/>
              <a:pathLst>
                <a:path w="2016759" h="1080770">
                  <a:moveTo>
                    <a:pt x="0" y="540258"/>
                  </a:moveTo>
                  <a:lnTo>
                    <a:pt x="7289" y="474967"/>
                  </a:lnTo>
                  <a:lnTo>
                    <a:pt x="28594" y="411986"/>
                  </a:lnTo>
                  <a:lnTo>
                    <a:pt x="63071" y="351765"/>
                  </a:lnTo>
                  <a:lnTo>
                    <a:pt x="109877" y="294759"/>
                  </a:lnTo>
                  <a:lnTo>
                    <a:pt x="137639" y="267603"/>
                  </a:lnTo>
                  <a:lnTo>
                    <a:pt x="168168" y="241419"/>
                  </a:lnTo>
                  <a:lnTo>
                    <a:pt x="201356" y="216265"/>
                  </a:lnTo>
                  <a:lnTo>
                    <a:pt x="237100" y="192198"/>
                  </a:lnTo>
                  <a:lnTo>
                    <a:pt x="275292" y="169273"/>
                  </a:lnTo>
                  <a:lnTo>
                    <a:pt x="315829" y="147548"/>
                  </a:lnTo>
                  <a:lnTo>
                    <a:pt x="358605" y="127079"/>
                  </a:lnTo>
                  <a:lnTo>
                    <a:pt x="403513" y="107922"/>
                  </a:lnTo>
                  <a:lnTo>
                    <a:pt x="450449" y="90134"/>
                  </a:lnTo>
                  <a:lnTo>
                    <a:pt x="499307" y="73772"/>
                  </a:lnTo>
                  <a:lnTo>
                    <a:pt x="549982" y="58893"/>
                  </a:lnTo>
                  <a:lnTo>
                    <a:pt x="602368" y="45551"/>
                  </a:lnTo>
                  <a:lnTo>
                    <a:pt x="656360" y="33806"/>
                  </a:lnTo>
                  <a:lnTo>
                    <a:pt x="711852" y="23712"/>
                  </a:lnTo>
                  <a:lnTo>
                    <a:pt x="768738" y="15326"/>
                  </a:lnTo>
                  <a:lnTo>
                    <a:pt x="826915" y="8706"/>
                  </a:lnTo>
                  <a:lnTo>
                    <a:pt x="886275" y="3907"/>
                  </a:lnTo>
                  <a:lnTo>
                    <a:pt x="946714" y="986"/>
                  </a:lnTo>
                  <a:lnTo>
                    <a:pt x="1008126" y="0"/>
                  </a:lnTo>
                  <a:lnTo>
                    <a:pt x="1069537" y="986"/>
                  </a:lnTo>
                  <a:lnTo>
                    <a:pt x="1129976" y="3907"/>
                  </a:lnTo>
                  <a:lnTo>
                    <a:pt x="1189336" y="8706"/>
                  </a:lnTo>
                  <a:lnTo>
                    <a:pt x="1247513" y="15326"/>
                  </a:lnTo>
                  <a:lnTo>
                    <a:pt x="1304399" y="23712"/>
                  </a:lnTo>
                  <a:lnTo>
                    <a:pt x="1359891" y="33806"/>
                  </a:lnTo>
                  <a:lnTo>
                    <a:pt x="1413883" y="45551"/>
                  </a:lnTo>
                  <a:lnTo>
                    <a:pt x="1466269" y="58893"/>
                  </a:lnTo>
                  <a:lnTo>
                    <a:pt x="1516944" y="73772"/>
                  </a:lnTo>
                  <a:lnTo>
                    <a:pt x="1565802" y="90134"/>
                  </a:lnTo>
                  <a:lnTo>
                    <a:pt x="1612738" y="107922"/>
                  </a:lnTo>
                  <a:lnTo>
                    <a:pt x="1657646" y="127079"/>
                  </a:lnTo>
                  <a:lnTo>
                    <a:pt x="1700422" y="147548"/>
                  </a:lnTo>
                  <a:lnTo>
                    <a:pt x="1740959" y="169273"/>
                  </a:lnTo>
                  <a:lnTo>
                    <a:pt x="1779151" y="192198"/>
                  </a:lnTo>
                  <a:lnTo>
                    <a:pt x="1814895" y="216265"/>
                  </a:lnTo>
                  <a:lnTo>
                    <a:pt x="1848083" y="241419"/>
                  </a:lnTo>
                  <a:lnTo>
                    <a:pt x="1878612" y="267603"/>
                  </a:lnTo>
                  <a:lnTo>
                    <a:pt x="1906374" y="294759"/>
                  </a:lnTo>
                  <a:lnTo>
                    <a:pt x="1953180" y="351765"/>
                  </a:lnTo>
                  <a:lnTo>
                    <a:pt x="1987657" y="411986"/>
                  </a:lnTo>
                  <a:lnTo>
                    <a:pt x="2008962" y="474967"/>
                  </a:lnTo>
                  <a:lnTo>
                    <a:pt x="2016252" y="540258"/>
                  </a:lnTo>
                  <a:lnTo>
                    <a:pt x="2014412" y="573163"/>
                  </a:lnTo>
                  <a:lnTo>
                    <a:pt x="2000009" y="637356"/>
                  </a:lnTo>
                  <a:lnTo>
                    <a:pt x="1972012" y="699013"/>
                  </a:lnTo>
                  <a:lnTo>
                    <a:pt x="1931265" y="757683"/>
                  </a:lnTo>
                  <a:lnTo>
                    <a:pt x="1878612" y="812912"/>
                  </a:lnTo>
                  <a:lnTo>
                    <a:pt x="1848083" y="839096"/>
                  </a:lnTo>
                  <a:lnTo>
                    <a:pt x="1814895" y="864250"/>
                  </a:lnTo>
                  <a:lnTo>
                    <a:pt x="1779151" y="888317"/>
                  </a:lnTo>
                  <a:lnTo>
                    <a:pt x="1740959" y="911242"/>
                  </a:lnTo>
                  <a:lnTo>
                    <a:pt x="1700422" y="932967"/>
                  </a:lnTo>
                  <a:lnTo>
                    <a:pt x="1657646" y="953436"/>
                  </a:lnTo>
                  <a:lnTo>
                    <a:pt x="1612738" y="972593"/>
                  </a:lnTo>
                  <a:lnTo>
                    <a:pt x="1565802" y="990381"/>
                  </a:lnTo>
                  <a:lnTo>
                    <a:pt x="1516944" y="1006743"/>
                  </a:lnTo>
                  <a:lnTo>
                    <a:pt x="1466269" y="1021622"/>
                  </a:lnTo>
                  <a:lnTo>
                    <a:pt x="1413883" y="1034964"/>
                  </a:lnTo>
                  <a:lnTo>
                    <a:pt x="1359891" y="1046709"/>
                  </a:lnTo>
                  <a:lnTo>
                    <a:pt x="1304399" y="1056803"/>
                  </a:lnTo>
                  <a:lnTo>
                    <a:pt x="1247513" y="1065189"/>
                  </a:lnTo>
                  <a:lnTo>
                    <a:pt x="1189336" y="1071809"/>
                  </a:lnTo>
                  <a:lnTo>
                    <a:pt x="1129976" y="1076608"/>
                  </a:lnTo>
                  <a:lnTo>
                    <a:pt x="1069537" y="1079529"/>
                  </a:lnTo>
                  <a:lnTo>
                    <a:pt x="1008126" y="1080516"/>
                  </a:lnTo>
                  <a:lnTo>
                    <a:pt x="946714" y="1079529"/>
                  </a:lnTo>
                  <a:lnTo>
                    <a:pt x="886275" y="1076608"/>
                  </a:lnTo>
                  <a:lnTo>
                    <a:pt x="826915" y="1071809"/>
                  </a:lnTo>
                  <a:lnTo>
                    <a:pt x="768738" y="1065189"/>
                  </a:lnTo>
                  <a:lnTo>
                    <a:pt x="711852" y="1056803"/>
                  </a:lnTo>
                  <a:lnTo>
                    <a:pt x="656360" y="1046709"/>
                  </a:lnTo>
                  <a:lnTo>
                    <a:pt x="602368" y="1034964"/>
                  </a:lnTo>
                  <a:lnTo>
                    <a:pt x="549982" y="1021622"/>
                  </a:lnTo>
                  <a:lnTo>
                    <a:pt x="499307" y="1006743"/>
                  </a:lnTo>
                  <a:lnTo>
                    <a:pt x="450449" y="990381"/>
                  </a:lnTo>
                  <a:lnTo>
                    <a:pt x="403513" y="972593"/>
                  </a:lnTo>
                  <a:lnTo>
                    <a:pt x="358605" y="953436"/>
                  </a:lnTo>
                  <a:lnTo>
                    <a:pt x="315829" y="932967"/>
                  </a:lnTo>
                  <a:lnTo>
                    <a:pt x="275292" y="911242"/>
                  </a:lnTo>
                  <a:lnTo>
                    <a:pt x="237100" y="888317"/>
                  </a:lnTo>
                  <a:lnTo>
                    <a:pt x="201356" y="864250"/>
                  </a:lnTo>
                  <a:lnTo>
                    <a:pt x="168168" y="839096"/>
                  </a:lnTo>
                  <a:lnTo>
                    <a:pt x="137639" y="812912"/>
                  </a:lnTo>
                  <a:lnTo>
                    <a:pt x="109877" y="785756"/>
                  </a:lnTo>
                  <a:lnTo>
                    <a:pt x="63071" y="728750"/>
                  </a:lnTo>
                  <a:lnTo>
                    <a:pt x="28594" y="668529"/>
                  </a:lnTo>
                  <a:lnTo>
                    <a:pt x="7289" y="605548"/>
                  </a:lnTo>
                  <a:lnTo>
                    <a:pt x="0" y="540258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28599" y="1066800"/>
            <a:ext cx="4234143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Ingreso desde la Página de la U.C.A.B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074635"/>
            <a:ext cx="661973" cy="66197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2399" y="1613280"/>
            <a:ext cx="8819871" cy="483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outerShdw blurRad="50800" dist="38100" dir="2700000" algn="tl" rotWithShape="0">
              <a:srgbClr val="00FFFF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152399" y="1138791"/>
            <a:ext cx="3886201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 err="1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Ingreso</a:t>
            </a:r>
            <a:r>
              <a:rPr sz="15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desde la Página de la U.C.A.B</a:t>
            </a:r>
          </a:p>
        </p:txBody>
      </p:sp>
      <p:sp>
        <p:nvSpPr>
          <p:cNvPr id="8" name="object 4"/>
          <p:cNvSpPr/>
          <p:nvPr/>
        </p:nvSpPr>
        <p:spPr>
          <a:xfrm>
            <a:off x="914400" y="3124200"/>
            <a:ext cx="2209800" cy="1027684"/>
          </a:xfrm>
          <a:custGeom>
            <a:avLst/>
            <a:gdLst/>
            <a:ahLst/>
            <a:cxnLst/>
            <a:rect l="l" t="t" r="r" b="b"/>
            <a:pathLst>
              <a:path w="2016759" h="1080770">
                <a:moveTo>
                  <a:pt x="0" y="540258"/>
                </a:moveTo>
                <a:lnTo>
                  <a:pt x="7289" y="474967"/>
                </a:lnTo>
                <a:lnTo>
                  <a:pt x="28594" y="411986"/>
                </a:lnTo>
                <a:lnTo>
                  <a:pt x="63071" y="351765"/>
                </a:lnTo>
                <a:lnTo>
                  <a:pt x="109877" y="294759"/>
                </a:lnTo>
                <a:lnTo>
                  <a:pt x="137639" y="267603"/>
                </a:lnTo>
                <a:lnTo>
                  <a:pt x="168168" y="241419"/>
                </a:lnTo>
                <a:lnTo>
                  <a:pt x="201356" y="216265"/>
                </a:lnTo>
                <a:lnTo>
                  <a:pt x="237100" y="192198"/>
                </a:lnTo>
                <a:lnTo>
                  <a:pt x="275292" y="169273"/>
                </a:lnTo>
                <a:lnTo>
                  <a:pt x="315829" y="147548"/>
                </a:lnTo>
                <a:lnTo>
                  <a:pt x="358605" y="127079"/>
                </a:lnTo>
                <a:lnTo>
                  <a:pt x="403513" y="107922"/>
                </a:lnTo>
                <a:lnTo>
                  <a:pt x="450449" y="90134"/>
                </a:lnTo>
                <a:lnTo>
                  <a:pt x="499307" y="73772"/>
                </a:lnTo>
                <a:lnTo>
                  <a:pt x="549982" y="58893"/>
                </a:lnTo>
                <a:lnTo>
                  <a:pt x="602368" y="45551"/>
                </a:lnTo>
                <a:lnTo>
                  <a:pt x="656360" y="33806"/>
                </a:lnTo>
                <a:lnTo>
                  <a:pt x="711852" y="23712"/>
                </a:lnTo>
                <a:lnTo>
                  <a:pt x="768738" y="15326"/>
                </a:lnTo>
                <a:lnTo>
                  <a:pt x="826915" y="8706"/>
                </a:lnTo>
                <a:lnTo>
                  <a:pt x="886275" y="3907"/>
                </a:lnTo>
                <a:lnTo>
                  <a:pt x="946714" y="986"/>
                </a:lnTo>
                <a:lnTo>
                  <a:pt x="1008126" y="0"/>
                </a:lnTo>
                <a:lnTo>
                  <a:pt x="1069537" y="986"/>
                </a:lnTo>
                <a:lnTo>
                  <a:pt x="1129976" y="3907"/>
                </a:lnTo>
                <a:lnTo>
                  <a:pt x="1189336" y="8706"/>
                </a:lnTo>
                <a:lnTo>
                  <a:pt x="1247513" y="15326"/>
                </a:lnTo>
                <a:lnTo>
                  <a:pt x="1304399" y="23712"/>
                </a:lnTo>
                <a:lnTo>
                  <a:pt x="1359891" y="33806"/>
                </a:lnTo>
                <a:lnTo>
                  <a:pt x="1413883" y="45551"/>
                </a:lnTo>
                <a:lnTo>
                  <a:pt x="1466269" y="58893"/>
                </a:lnTo>
                <a:lnTo>
                  <a:pt x="1516944" y="73772"/>
                </a:lnTo>
                <a:lnTo>
                  <a:pt x="1565802" y="90134"/>
                </a:lnTo>
                <a:lnTo>
                  <a:pt x="1612738" y="107922"/>
                </a:lnTo>
                <a:lnTo>
                  <a:pt x="1657646" y="127079"/>
                </a:lnTo>
                <a:lnTo>
                  <a:pt x="1700422" y="147548"/>
                </a:lnTo>
                <a:lnTo>
                  <a:pt x="1740959" y="169273"/>
                </a:lnTo>
                <a:lnTo>
                  <a:pt x="1779151" y="192198"/>
                </a:lnTo>
                <a:lnTo>
                  <a:pt x="1814895" y="216265"/>
                </a:lnTo>
                <a:lnTo>
                  <a:pt x="1848083" y="241419"/>
                </a:lnTo>
                <a:lnTo>
                  <a:pt x="1878612" y="267603"/>
                </a:lnTo>
                <a:lnTo>
                  <a:pt x="1906374" y="294759"/>
                </a:lnTo>
                <a:lnTo>
                  <a:pt x="1953180" y="351765"/>
                </a:lnTo>
                <a:lnTo>
                  <a:pt x="1987657" y="411986"/>
                </a:lnTo>
                <a:lnTo>
                  <a:pt x="2008962" y="474967"/>
                </a:lnTo>
                <a:lnTo>
                  <a:pt x="2016252" y="540258"/>
                </a:lnTo>
                <a:lnTo>
                  <a:pt x="2014412" y="573163"/>
                </a:lnTo>
                <a:lnTo>
                  <a:pt x="2000009" y="637356"/>
                </a:lnTo>
                <a:lnTo>
                  <a:pt x="1972012" y="699013"/>
                </a:lnTo>
                <a:lnTo>
                  <a:pt x="1931265" y="757683"/>
                </a:lnTo>
                <a:lnTo>
                  <a:pt x="1878612" y="812912"/>
                </a:lnTo>
                <a:lnTo>
                  <a:pt x="1848083" y="839096"/>
                </a:lnTo>
                <a:lnTo>
                  <a:pt x="1814895" y="864250"/>
                </a:lnTo>
                <a:lnTo>
                  <a:pt x="1779151" y="888317"/>
                </a:lnTo>
                <a:lnTo>
                  <a:pt x="1740959" y="911242"/>
                </a:lnTo>
                <a:lnTo>
                  <a:pt x="1700422" y="932967"/>
                </a:lnTo>
                <a:lnTo>
                  <a:pt x="1657646" y="953436"/>
                </a:lnTo>
                <a:lnTo>
                  <a:pt x="1612738" y="972593"/>
                </a:lnTo>
                <a:lnTo>
                  <a:pt x="1565802" y="990381"/>
                </a:lnTo>
                <a:lnTo>
                  <a:pt x="1516944" y="1006743"/>
                </a:lnTo>
                <a:lnTo>
                  <a:pt x="1466269" y="1021622"/>
                </a:lnTo>
                <a:lnTo>
                  <a:pt x="1413883" y="1034964"/>
                </a:lnTo>
                <a:lnTo>
                  <a:pt x="1359891" y="1046709"/>
                </a:lnTo>
                <a:lnTo>
                  <a:pt x="1304399" y="1056803"/>
                </a:lnTo>
                <a:lnTo>
                  <a:pt x="1247513" y="1065189"/>
                </a:lnTo>
                <a:lnTo>
                  <a:pt x="1189336" y="1071809"/>
                </a:lnTo>
                <a:lnTo>
                  <a:pt x="1129976" y="1076608"/>
                </a:lnTo>
                <a:lnTo>
                  <a:pt x="1069537" y="1079529"/>
                </a:lnTo>
                <a:lnTo>
                  <a:pt x="1008126" y="1080516"/>
                </a:lnTo>
                <a:lnTo>
                  <a:pt x="946714" y="1079529"/>
                </a:lnTo>
                <a:lnTo>
                  <a:pt x="886275" y="1076608"/>
                </a:lnTo>
                <a:lnTo>
                  <a:pt x="826915" y="1071809"/>
                </a:lnTo>
                <a:lnTo>
                  <a:pt x="768738" y="1065189"/>
                </a:lnTo>
                <a:lnTo>
                  <a:pt x="711852" y="1056803"/>
                </a:lnTo>
                <a:lnTo>
                  <a:pt x="656360" y="1046709"/>
                </a:lnTo>
                <a:lnTo>
                  <a:pt x="602368" y="1034964"/>
                </a:lnTo>
                <a:lnTo>
                  <a:pt x="549982" y="1021622"/>
                </a:lnTo>
                <a:lnTo>
                  <a:pt x="499307" y="1006743"/>
                </a:lnTo>
                <a:lnTo>
                  <a:pt x="450449" y="990381"/>
                </a:lnTo>
                <a:lnTo>
                  <a:pt x="403513" y="972593"/>
                </a:lnTo>
                <a:lnTo>
                  <a:pt x="358605" y="953436"/>
                </a:lnTo>
                <a:lnTo>
                  <a:pt x="315829" y="932967"/>
                </a:lnTo>
                <a:lnTo>
                  <a:pt x="275292" y="911242"/>
                </a:lnTo>
                <a:lnTo>
                  <a:pt x="237100" y="888317"/>
                </a:lnTo>
                <a:lnTo>
                  <a:pt x="201356" y="864250"/>
                </a:lnTo>
                <a:lnTo>
                  <a:pt x="168168" y="839096"/>
                </a:lnTo>
                <a:lnTo>
                  <a:pt x="137639" y="812912"/>
                </a:lnTo>
                <a:lnTo>
                  <a:pt x="109877" y="785756"/>
                </a:lnTo>
                <a:lnTo>
                  <a:pt x="63071" y="728750"/>
                </a:lnTo>
                <a:lnTo>
                  <a:pt x="28594" y="668529"/>
                </a:lnTo>
                <a:lnTo>
                  <a:pt x="7289" y="605548"/>
                </a:lnTo>
                <a:lnTo>
                  <a:pt x="0" y="540258"/>
                </a:lnTo>
                <a:close/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9" y="3962400"/>
            <a:ext cx="675259" cy="67525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Calidad</Template>
  <TotalTime>8191</TotalTime>
  <Words>1781</Words>
  <Application>Microsoft Office PowerPoint</Application>
  <PresentationFormat>Presentación en pantalla (4:3)</PresentationFormat>
  <Paragraphs>119</Paragraphs>
  <Slides>53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9" baseType="lpstr">
      <vt:lpstr>Arial</vt:lpstr>
      <vt:lpstr>Berlin Sans FB Demi</vt:lpstr>
      <vt:lpstr>Calibri</vt:lpstr>
      <vt:lpstr>Lucida Grande</vt:lpstr>
      <vt:lpstr>Wingdings</vt:lpstr>
      <vt:lpstr>Office Theme</vt:lpstr>
      <vt:lpstr>Presentación de PowerPoint</vt:lpstr>
      <vt:lpstr>OBJETIVO</vt:lpstr>
      <vt:lpstr>CONTENIDO  DEL TALLER</vt:lpstr>
      <vt:lpstr>Presentación de PowerPoint</vt:lpstr>
      <vt:lpstr>2.- Estructura Documental de los SGC y SGA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Leer simbología de BPM (Business Process Management)</vt:lpstr>
      <vt:lpstr>Manual de Gestión de la Calidad</vt:lpstr>
      <vt:lpstr>Mapa de Procesos UCAB</vt:lpstr>
      <vt:lpstr>Control de Documentos</vt:lpstr>
      <vt:lpstr>Control del Servicio y Producto No Conforme</vt:lpstr>
      <vt:lpstr>Acciones Correctivas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vbeam</dc:creator>
  <cp:lastModifiedBy>Carmen Alfaro</cp:lastModifiedBy>
  <cp:revision>447</cp:revision>
  <dcterms:created xsi:type="dcterms:W3CDTF">2022-01-18T13:27:06Z</dcterms:created>
  <dcterms:modified xsi:type="dcterms:W3CDTF">2024-01-26T13:11:23Z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2021-07-23T00:00:00Z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2022-01-18T00:00:00Z</vt:filetime>
  </property>
</Properties>
</file>